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6"/>
  </p:notesMasterIdLst>
  <p:sldIdLst>
    <p:sldId id="256" r:id="rId2"/>
    <p:sldId id="258" r:id="rId3"/>
    <p:sldId id="271" r:id="rId4"/>
    <p:sldId id="273" r:id="rId5"/>
    <p:sldId id="261" r:id="rId6"/>
    <p:sldId id="262" r:id="rId7"/>
    <p:sldId id="274" r:id="rId8"/>
    <p:sldId id="276" r:id="rId9"/>
    <p:sldId id="277" r:id="rId10"/>
    <p:sldId id="263" r:id="rId11"/>
    <p:sldId id="275" r:id="rId12"/>
    <p:sldId id="278" r:id="rId13"/>
    <p:sldId id="27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3F6EF-49B4-470A-9C4D-4233E09C6AB4}" v="3" dt="2023-02-22T23:34:12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61E23-B81C-487F-B983-231E139D146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40C97-90DB-4DC1-A56E-AA4892C916EA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40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097CF94-024E-02A1-DF9E-CE98CA8624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5EB0B3C-2B90-4E4C-A270-DC4C13749E7D}" type="slidenum">
              <a:rPr lang="pt-BR" altLang="pt-BR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4401A8A9-2A85-56F4-3A66-E637E3062D0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D9913C93-3755-54C9-AD1D-51239EFE85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01" name="Text Box 3">
            <a:extLst>
              <a:ext uri="{FF2B5EF4-FFF2-40B4-BE49-F238E27FC236}">
                <a16:creationId xmlns:a16="http://schemas.microsoft.com/office/drawing/2014/main" id="{FDBA706D-43B0-72C2-D204-FAB05BD85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D0A2B62-20E5-40A1-BEF7-20777930929F}" type="slidenum">
              <a:rPr lang="pt-BR" altLang="pt-B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4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05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80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928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84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21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2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034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35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1" y="1600201"/>
            <a:ext cx="5382684" cy="2276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5484" y="1600201"/>
            <a:ext cx="5384800" cy="2276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09601" y="4029076"/>
            <a:ext cx="5382684" cy="22780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484" y="4029076"/>
            <a:ext cx="5384800" cy="22780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938DF2-36DD-8E46-11EF-388D16169D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5B503-4F61-4945-8474-AC886AA7A70F}" type="slidenum">
              <a:rPr lang="pt-BR" altLang="pt-BR"/>
              <a:pPr/>
              <a:t>‹N°›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568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59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30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72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0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55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83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72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2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7CCD35-B497-481E-9A51-8A0B46C11A08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9FB6FE-0D0F-4F19-BA4D-1DA1BAD49095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386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2BFB33B2-E37A-ABD4-B675-32A709C1C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6774"/>
            <a:ext cx="12192000" cy="89473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  <a:effectLst>
            <a:outerShdw dist="12728" dir="2700000" algn="ctr" rotWithShape="0">
              <a:srgbClr val="000000">
                <a:alpha val="20044"/>
              </a:srgbClr>
            </a:outerShdw>
          </a:effec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  <a:cs typeface="+mn-cs"/>
              </a:rPr>
              <a:t>Aquisição de Terras Estrangeiros: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2400" i="1" dirty="0">
                <a:solidFill>
                  <a:schemeClr val="tx1"/>
                </a:solidFill>
                <a:latin typeface="+mn-lt"/>
                <a:cs typeface="+mn-cs"/>
              </a:rPr>
              <a:t>a regulação jurídica no Brasil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A99B8828-7714-305D-AB49-E76F23F1B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049" y="5851952"/>
            <a:ext cx="50017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pt-BR" altLang="pt-BR" sz="2000" dirty="0">
                <a:solidFill>
                  <a:srgbClr val="18498A"/>
                </a:solidFill>
                <a:latin typeface="+mn-lt"/>
                <a:cs typeface="+mn-cs"/>
              </a:rPr>
              <a:t>Junior Fideles</a:t>
            </a:r>
            <a:br>
              <a:rPr lang="pt-BR" altLang="pt-BR" sz="2000" b="0" dirty="0">
                <a:solidFill>
                  <a:srgbClr val="18498A"/>
                </a:solidFill>
                <a:latin typeface="+mn-lt"/>
                <a:cs typeface="+mn-cs"/>
              </a:rPr>
            </a:br>
            <a:r>
              <a:rPr lang="pt-BR" altLang="pt-BR" sz="1400" b="0" dirty="0">
                <a:solidFill>
                  <a:srgbClr val="18498A"/>
                </a:solidFill>
                <a:latin typeface="+mn-lt"/>
                <a:cs typeface="+mn-cs"/>
              </a:rPr>
              <a:t>Procurador Federal</a:t>
            </a:r>
          </a:p>
          <a:p>
            <a:pPr algn="r" eaLnBrk="1" hangingPunct="1">
              <a:buClrTx/>
              <a:buFontTx/>
              <a:buNone/>
            </a:pPr>
            <a:r>
              <a:rPr lang="pt-BR" altLang="pt-BR" sz="1400" b="0" dirty="0">
                <a:solidFill>
                  <a:srgbClr val="18498A"/>
                </a:solidFill>
                <a:latin typeface="+mn-lt"/>
                <a:cs typeface="+mn-cs"/>
              </a:rPr>
              <a:t>Mestre em Direito Agrário 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C1CDE25-1DAD-CB98-CF63-3C19C6B29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4" y="6185067"/>
            <a:ext cx="9001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E1F6E0D-934F-8D2B-C9D2-EAA8030D7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1999" cy="36836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3E710B5-D7DC-FFC2-EA6B-7C2CE98CA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33C3D0-9FCC-212B-E278-341E5A4B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935" y="685800"/>
            <a:ext cx="6807179" cy="5994917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Ausência de controle e conhecimento </a:t>
            </a:r>
            <a:r>
              <a:rPr lang="pt-BR" sz="2400" dirty="0">
                <a:solidFill>
                  <a:srgbClr val="18498A"/>
                </a:solidFill>
              </a:rPr>
              <a:t>sobre as terras em controle estrangeiro;</a:t>
            </a:r>
          </a:p>
          <a:p>
            <a:pPr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Pressão do capital produtivo e especulativo por terras;</a:t>
            </a:r>
          </a:p>
          <a:p>
            <a:pPr algn="just"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Dificuldade de demarcação e pressão por desafetação das terras protegidas e fora do mercado financeiro.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pt-BR" sz="2400" b="1" dirty="0">
                <a:solidFill>
                  <a:srgbClr val="18498A"/>
                </a:solidFill>
              </a:rPr>
              <a:t>	</a:t>
            </a:r>
            <a:r>
              <a:rPr lang="pt-BR" sz="2400" dirty="0">
                <a:solidFill>
                  <a:srgbClr val="18498A"/>
                </a:solidFill>
              </a:rPr>
              <a:t>- Terras indígenas;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pt-BR" sz="2400" dirty="0">
                <a:solidFill>
                  <a:srgbClr val="18498A"/>
                </a:solidFill>
              </a:rPr>
              <a:t>	- Unidades de Conservação;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pt-BR" sz="2400" dirty="0">
                <a:solidFill>
                  <a:srgbClr val="18498A"/>
                </a:solidFill>
              </a:rPr>
              <a:t>	- Agricultores familiares;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pt-BR" sz="2400" dirty="0">
                <a:solidFill>
                  <a:srgbClr val="18498A"/>
                </a:solidFill>
              </a:rPr>
              <a:t>	- Populações tradicionais;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pt-BR" sz="2400" dirty="0">
                <a:solidFill>
                  <a:srgbClr val="18498A"/>
                </a:solidFill>
              </a:rPr>
              <a:t>	- Terras Públicas;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197D0D1-B2B2-7A1D-E2DF-AD8A5ED3D7C0}"/>
              </a:ext>
            </a:extLst>
          </p:cNvPr>
          <p:cNvSpPr txBox="1">
            <a:spLocks/>
          </p:cNvSpPr>
          <p:nvPr/>
        </p:nvSpPr>
        <p:spPr>
          <a:xfrm>
            <a:off x="511563" y="2503503"/>
            <a:ext cx="4384471" cy="2290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consequências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11410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3E710B5-D7DC-FFC2-EA6B-7C2CE98CA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33C3D0-9FCC-212B-E278-341E5A4B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596" y="685801"/>
            <a:ext cx="6195518" cy="5661734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Revisão da Legislação – Função </a:t>
            </a:r>
            <a:r>
              <a:rPr lang="pt-BR" sz="2400" b="1" dirty="0">
                <a:solidFill>
                  <a:srgbClr val="18498A"/>
                </a:solidFill>
              </a:rPr>
              <a:t>Social da Terra, afetações constitucionais (RA, TI, TQ, UC) </a:t>
            </a:r>
            <a:r>
              <a:rPr lang="pt-BR" sz="2400" dirty="0">
                <a:solidFill>
                  <a:srgbClr val="18498A"/>
                </a:solidFill>
              </a:rPr>
              <a:t>e interesse nacional;</a:t>
            </a:r>
          </a:p>
          <a:p>
            <a:pPr>
              <a:buClr>
                <a:srgbClr val="FFC000"/>
              </a:buClr>
            </a:pPr>
            <a:endParaRPr lang="pt-BR" sz="2400" dirty="0">
              <a:solidFill>
                <a:srgbClr val="18498A"/>
              </a:solidFill>
            </a:endParaRPr>
          </a:p>
          <a:p>
            <a:pPr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Fiscalização/controle;</a:t>
            </a:r>
          </a:p>
          <a:p>
            <a:pPr>
              <a:buClr>
                <a:srgbClr val="FFC000"/>
              </a:buClr>
            </a:pPr>
            <a:endParaRPr lang="pt-BR" sz="2400" dirty="0">
              <a:solidFill>
                <a:srgbClr val="18498A"/>
              </a:solidFill>
            </a:endParaRPr>
          </a:p>
          <a:p>
            <a:pPr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Consequências para o descumprimento das restrições.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197D0D1-B2B2-7A1D-E2DF-AD8A5ED3D7C0}"/>
              </a:ext>
            </a:extLst>
          </p:cNvPr>
          <p:cNvSpPr txBox="1">
            <a:spLocks/>
          </p:cNvSpPr>
          <p:nvPr/>
        </p:nvSpPr>
        <p:spPr>
          <a:xfrm>
            <a:off x="511563" y="2503503"/>
            <a:ext cx="4384471" cy="2290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Desafios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669249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3E710B5-D7DC-FFC2-EA6B-7C2CE98CA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33C3D0-9FCC-212B-E278-341E5A4B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596" y="685801"/>
            <a:ext cx="6195518" cy="5661734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sz="2400" b="1" dirty="0">
                <a:solidFill>
                  <a:srgbClr val="18498A"/>
                </a:solidFill>
              </a:rPr>
              <a:t>Apenso:</a:t>
            </a:r>
            <a:r>
              <a:rPr lang="pt-BR" sz="2400" dirty="0">
                <a:solidFill>
                  <a:srgbClr val="18498A"/>
                </a:solidFill>
              </a:rPr>
              <a:t> </a:t>
            </a:r>
            <a:r>
              <a:rPr lang="pt-BR" altLang="pt-BR" sz="1800" dirty="0">
                <a:solidFill>
                  <a:srgbClr val="18498A"/>
                </a:solidFill>
              </a:rPr>
              <a:t>PL 2289/2007; PL 2376/2007; PL 3483/2008; PL 4240/2008; PL 4059/2012; PL 1053/2015; PL 2964/2022.</a:t>
            </a:r>
          </a:p>
          <a:p>
            <a:pPr>
              <a:buClr>
                <a:srgbClr val="FFC000"/>
              </a:buClr>
            </a:pPr>
            <a:endParaRPr lang="pt-BR" sz="2400" dirty="0">
              <a:solidFill>
                <a:srgbClr val="18498A"/>
              </a:solidFill>
            </a:endParaRPr>
          </a:p>
          <a:p>
            <a:pPr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Retira restrições à aquisição:</a:t>
            </a:r>
          </a:p>
          <a:p>
            <a:pPr marL="0" indent="0" algn="just">
              <a:buClr>
                <a:srgbClr val="FFC000"/>
              </a:buClr>
              <a:buNone/>
            </a:pPr>
            <a:r>
              <a:rPr lang="pt-BR" sz="2400" dirty="0">
                <a:solidFill>
                  <a:srgbClr val="18498A"/>
                </a:solidFill>
              </a:rPr>
              <a:t>	- </a:t>
            </a:r>
            <a:r>
              <a:rPr lang="pt-BR" dirty="0">
                <a:solidFill>
                  <a:srgbClr val="18498A"/>
                </a:solidFill>
              </a:rPr>
              <a:t>Não há restrição </a:t>
            </a:r>
            <a:r>
              <a:rPr lang="pt-BR" b="1" dirty="0">
                <a:solidFill>
                  <a:srgbClr val="18498A"/>
                </a:solidFill>
                <a:highlight>
                  <a:srgbClr val="FFFF00"/>
                </a:highlight>
              </a:rPr>
              <a:t>a empresas</a:t>
            </a:r>
            <a:r>
              <a:rPr lang="pt-BR" dirty="0">
                <a:solidFill>
                  <a:srgbClr val="18498A"/>
                </a:solidFill>
                <a:highlight>
                  <a:srgbClr val="FFFF00"/>
                </a:highlight>
              </a:rPr>
              <a:t> </a:t>
            </a:r>
            <a:r>
              <a:rPr lang="pt-BR" dirty="0">
                <a:solidFill>
                  <a:srgbClr val="18498A"/>
                </a:solidFill>
              </a:rPr>
              <a:t>jurídica brasileiras controladas por estrangeiros, que poderão adquirir e arrendar livremente;</a:t>
            </a:r>
          </a:p>
          <a:p>
            <a:pPr marL="0" indent="0" algn="just">
              <a:buClr>
                <a:srgbClr val="FFC000"/>
              </a:buClr>
              <a:buNone/>
            </a:pPr>
            <a:endParaRPr lang="pt-BR" dirty="0">
              <a:solidFill>
                <a:srgbClr val="18498A"/>
              </a:solidFill>
            </a:endParaRPr>
          </a:p>
          <a:p>
            <a:pPr algn="just"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Aprovação do Conselho de Defesa Nacional</a:t>
            </a:r>
            <a:r>
              <a:rPr lang="pt-BR" sz="2400" dirty="0">
                <a:solidFill>
                  <a:srgbClr val="18498A"/>
                </a:solidFill>
              </a:rPr>
              <a:t> apenas para: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pt-BR" sz="2400" dirty="0">
                <a:solidFill>
                  <a:srgbClr val="18498A"/>
                </a:solidFill>
              </a:rPr>
              <a:t>	- </a:t>
            </a:r>
            <a:r>
              <a:rPr lang="pt-BR" sz="2100" dirty="0">
                <a:solidFill>
                  <a:srgbClr val="18498A"/>
                </a:solidFill>
              </a:rPr>
              <a:t>ONGs com sede no exterior o financiada por estrangeiros;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pt-BR" sz="2100" dirty="0">
                <a:solidFill>
                  <a:srgbClr val="18498A"/>
                </a:solidFill>
              </a:rPr>
              <a:t>	- fundações constituídas ou financiadas por estrangeiros;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pt-BR" sz="2100" dirty="0">
                <a:solidFill>
                  <a:srgbClr val="18498A"/>
                </a:solidFill>
              </a:rPr>
              <a:t>	- fundos soberanos;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pt-BR" sz="2100" dirty="0">
                <a:solidFill>
                  <a:srgbClr val="18498A"/>
                </a:solidFill>
              </a:rPr>
              <a:t>	- Pessoas jurídicas estrangeiras – quando for adquirir imóvel no Bioma Amazônia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197D0D1-B2B2-7A1D-E2DF-AD8A5ED3D7C0}"/>
              </a:ext>
            </a:extLst>
          </p:cNvPr>
          <p:cNvSpPr txBox="1">
            <a:spLocks/>
          </p:cNvSpPr>
          <p:nvPr/>
        </p:nvSpPr>
        <p:spPr>
          <a:xfrm>
            <a:off x="511563" y="2503503"/>
            <a:ext cx="4384471" cy="2290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/>
              <a:t>PL nº 2.963/2019</a:t>
            </a:r>
          </a:p>
          <a:p>
            <a:endParaRPr lang="pt-BR" sz="2000" dirty="0"/>
          </a:p>
          <a:p>
            <a:r>
              <a:rPr lang="pt-BR" sz="1800" dirty="0"/>
              <a:t>- Aprovado no Senado em 2020</a:t>
            </a:r>
          </a:p>
          <a:p>
            <a:endParaRPr lang="pt-BR" sz="1800" dirty="0"/>
          </a:p>
          <a:p>
            <a:r>
              <a:rPr lang="pt-BR" sz="1800" dirty="0"/>
              <a:t>- Em tramitação na Câmara</a:t>
            </a:r>
          </a:p>
        </p:txBody>
      </p:sp>
    </p:spTree>
    <p:extLst>
      <p:ext uri="{BB962C8B-B14F-4D97-AF65-F5344CB8AC3E}">
        <p14:creationId xmlns:p14="http://schemas.microsoft.com/office/powerpoint/2010/main" val="2036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3E710B5-D7DC-FFC2-EA6B-7C2CE98CA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33C3D0-9FCC-212B-E278-341E5A4B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596" y="685801"/>
            <a:ext cx="6195518" cy="617219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C000"/>
              </a:buClr>
              <a:buNone/>
            </a:pPr>
            <a:endParaRPr lang="pt-BR" sz="2400" dirty="0">
              <a:solidFill>
                <a:srgbClr val="18498A"/>
              </a:solidFill>
            </a:endParaRPr>
          </a:p>
          <a:p>
            <a:pPr algn="just"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Revoga</a:t>
            </a:r>
            <a:r>
              <a:rPr lang="pt-BR" sz="2400" dirty="0">
                <a:solidFill>
                  <a:srgbClr val="18498A"/>
                </a:solidFill>
              </a:rPr>
              <a:t> a Lei nº5.709/1971;</a:t>
            </a:r>
          </a:p>
          <a:p>
            <a:pPr algn="just"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Convalida</a:t>
            </a:r>
            <a:r>
              <a:rPr lang="pt-BR" sz="2400" dirty="0">
                <a:solidFill>
                  <a:srgbClr val="18498A"/>
                </a:solidFill>
              </a:rPr>
              <a:t> todas as aquisições anteriores;</a:t>
            </a:r>
          </a:p>
          <a:p>
            <a:pPr algn="just"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Torna </a:t>
            </a:r>
            <a:r>
              <a:rPr lang="pt-BR" sz="2400" b="1" dirty="0">
                <a:solidFill>
                  <a:srgbClr val="18498A"/>
                </a:solidFill>
              </a:rPr>
              <a:t>“anuláveis</a:t>
            </a:r>
            <a:r>
              <a:rPr lang="pt-BR" sz="2400" dirty="0">
                <a:solidFill>
                  <a:srgbClr val="18498A"/>
                </a:solidFill>
              </a:rPr>
              <a:t>” as aquisições feitas em desacordo com a nova lei;</a:t>
            </a:r>
          </a:p>
          <a:p>
            <a:pPr algn="just"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Atribui ao regulamento a definição de </a:t>
            </a:r>
            <a:r>
              <a:rPr lang="pt-BR" sz="2400" b="1" dirty="0">
                <a:solidFill>
                  <a:srgbClr val="18498A"/>
                </a:solidFill>
              </a:rPr>
              <a:t>quem vai fiscalizar</a:t>
            </a:r>
            <a:r>
              <a:rPr lang="pt-BR" sz="2400" dirty="0">
                <a:solidFill>
                  <a:srgbClr val="18498A"/>
                </a:solidFill>
              </a:rPr>
              <a:t>;</a:t>
            </a:r>
          </a:p>
          <a:p>
            <a:pPr algn="just"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Afirma que a propriedade adquirida por estrangeiro deve cumprir </a:t>
            </a:r>
            <a:r>
              <a:rPr lang="pt-BR" sz="2400" b="1" dirty="0">
                <a:solidFill>
                  <a:srgbClr val="18498A"/>
                </a:solidFill>
              </a:rPr>
              <a:t>função social;</a:t>
            </a:r>
          </a:p>
          <a:p>
            <a:pPr algn="just"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Estados devem estimular projetos </a:t>
            </a:r>
            <a:r>
              <a:rPr lang="pt-BR" sz="2400" dirty="0">
                <a:solidFill>
                  <a:srgbClr val="18498A"/>
                </a:solidFill>
              </a:rPr>
              <a:t>por meio de: zoneamento; licenciamento; </a:t>
            </a:r>
            <a:r>
              <a:rPr lang="pt-BR" sz="2400" b="1" dirty="0">
                <a:solidFill>
                  <a:srgbClr val="18498A"/>
                </a:solidFill>
              </a:rPr>
              <a:t>incentivos fiscais e política tributária </a:t>
            </a:r>
            <a:r>
              <a:rPr lang="pt-BR" sz="2400" dirty="0">
                <a:solidFill>
                  <a:srgbClr val="18498A"/>
                </a:solidFill>
              </a:rPr>
              <a:t>(art. 20)</a:t>
            </a:r>
          </a:p>
          <a:p>
            <a:pPr>
              <a:buClr>
                <a:srgbClr val="FFC000"/>
              </a:buClr>
            </a:pPr>
            <a:endParaRPr lang="pt-BR" sz="2400" dirty="0">
              <a:solidFill>
                <a:srgbClr val="18498A"/>
              </a:solidFill>
            </a:endParaRPr>
          </a:p>
          <a:p>
            <a:pPr marL="0" indent="0" algn="just">
              <a:buClr>
                <a:srgbClr val="FFC000"/>
              </a:buClr>
              <a:buNone/>
            </a:pPr>
            <a:endParaRPr lang="pt-BR" sz="2100" dirty="0">
              <a:solidFill>
                <a:srgbClr val="18498A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197D0D1-B2B2-7A1D-E2DF-AD8A5ED3D7C0}"/>
              </a:ext>
            </a:extLst>
          </p:cNvPr>
          <p:cNvSpPr txBox="1">
            <a:spLocks/>
          </p:cNvSpPr>
          <p:nvPr/>
        </p:nvSpPr>
        <p:spPr>
          <a:xfrm>
            <a:off x="511563" y="2503503"/>
            <a:ext cx="4384471" cy="22904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/>
              <a:t>PL nº 2.963/2019</a:t>
            </a:r>
          </a:p>
          <a:p>
            <a:endParaRPr lang="pt-BR" sz="2000" dirty="0"/>
          </a:p>
          <a:p>
            <a:r>
              <a:rPr lang="pt-BR" sz="1800" dirty="0"/>
              <a:t>- Aprovado no Senado em 2020</a:t>
            </a:r>
          </a:p>
          <a:p>
            <a:endParaRPr lang="pt-BR" sz="1800" dirty="0"/>
          </a:p>
          <a:p>
            <a:r>
              <a:rPr lang="pt-BR" sz="1800" dirty="0"/>
              <a:t>- Em tramitação na Câmara</a:t>
            </a:r>
          </a:p>
        </p:txBody>
      </p:sp>
    </p:spTree>
    <p:extLst>
      <p:ext uri="{BB962C8B-B14F-4D97-AF65-F5344CB8AC3E}">
        <p14:creationId xmlns:p14="http://schemas.microsoft.com/office/powerpoint/2010/main" val="406472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7771C80-A9A3-A50F-B1CB-31662735A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 r="40153"/>
          <a:stretch/>
        </p:blipFill>
        <p:spPr>
          <a:xfrm>
            <a:off x="0" y="470357"/>
            <a:ext cx="8733453" cy="675536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BF106CC-F098-2AC0-4738-75B72CA6F406}"/>
              </a:ext>
            </a:extLst>
          </p:cNvPr>
          <p:cNvSpPr txBox="1"/>
          <p:nvPr/>
        </p:nvSpPr>
        <p:spPr>
          <a:xfrm>
            <a:off x="877484" y="3480318"/>
            <a:ext cx="63231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800" b="1" dirty="0"/>
              <a:t>Obrigado!</a:t>
            </a:r>
            <a:endParaRPr lang="pt-BR" sz="80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F0123D-FA61-7D41-DEDA-A8CDF352CC45}"/>
              </a:ext>
            </a:extLst>
          </p:cNvPr>
          <p:cNvSpPr txBox="1"/>
          <p:nvPr/>
        </p:nvSpPr>
        <p:spPr>
          <a:xfrm>
            <a:off x="2311659" y="5371713"/>
            <a:ext cx="3622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junior.fideles@agu.gov.br</a:t>
            </a:r>
          </a:p>
        </p:txBody>
      </p:sp>
    </p:spTree>
    <p:extLst>
      <p:ext uri="{BB962C8B-B14F-4D97-AF65-F5344CB8AC3E}">
        <p14:creationId xmlns:p14="http://schemas.microsoft.com/office/powerpoint/2010/main" val="168486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5533008-CADE-C6F4-348A-76D1ECFD1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AA3137-C57B-C46C-5A73-D95B4B9F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64" y="1607127"/>
            <a:ext cx="3700218" cy="1658587"/>
          </a:xfrm>
        </p:spPr>
        <p:txBody>
          <a:bodyPr>
            <a:noAutofit/>
          </a:bodyPr>
          <a:lstStyle/>
          <a:p>
            <a:r>
              <a:rPr lang="pt-BR" sz="3200" b="1" dirty="0"/>
              <a:t>Constituição federal de 1988</a:t>
            </a:r>
            <a:endParaRPr lang="pt-BR" sz="4000" b="1" dirty="0">
              <a:latin typeface="+mn-lt"/>
            </a:endParaRPr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FBC4F56B-E83A-F512-56DC-12108232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065318"/>
            <a:ext cx="6792686" cy="565272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C000"/>
              </a:buClr>
            </a:pPr>
            <a:r>
              <a:rPr lang="pt-BR" sz="3000" b="1" dirty="0">
                <a:solidFill>
                  <a:srgbClr val="18498A"/>
                </a:solidFill>
              </a:rPr>
              <a:t>Constituição Federal de 1988</a:t>
            </a:r>
            <a:r>
              <a:rPr lang="pt-BR" sz="3000" dirty="0">
                <a:solidFill>
                  <a:srgbClr val="18498A"/>
                </a:solidFill>
              </a:rPr>
              <a:t> </a:t>
            </a:r>
          </a:p>
          <a:p>
            <a:pPr algn="just">
              <a:lnSpc>
                <a:spcPct val="120000"/>
              </a:lnSpc>
              <a:buClr>
                <a:srgbClr val="FFC000"/>
              </a:buClr>
            </a:pPr>
            <a:r>
              <a:rPr lang="pt-BR" altLang="pt-BR" sz="2200" dirty="0">
                <a:solidFill>
                  <a:srgbClr val="18498A"/>
                </a:solidFill>
              </a:rPr>
              <a:t>Art. 190. </a:t>
            </a:r>
            <a:r>
              <a:rPr lang="pt-BR" altLang="pt-BR" sz="2200" b="1" dirty="0">
                <a:solidFill>
                  <a:srgbClr val="18498A"/>
                </a:solidFill>
              </a:rPr>
              <a:t>A lei </a:t>
            </a:r>
            <a:r>
              <a:rPr lang="pt-BR" altLang="pt-BR" sz="2200" b="1" dirty="0">
                <a:solidFill>
                  <a:srgbClr val="18498A"/>
                </a:solidFill>
                <a:highlight>
                  <a:srgbClr val="FFFF00"/>
                </a:highlight>
              </a:rPr>
              <a:t>regulamentará</a:t>
            </a:r>
            <a:r>
              <a:rPr lang="pt-BR" altLang="pt-BR" sz="2200" b="1" dirty="0">
                <a:solidFill>
                  <a:srgbClr val="18498A"/>
                </a:solidFill>
              </a:rPr>
              <a:t> e </a:t>
            </a:r>
            <a:r>
              <a:rPr lang="pt-BR" altLang="pt-BR" sz="2200" b="1" dirty="0">
                <a:solidFill>
                  <a:srgbClr val="18498A"/>
                </a:solidFill>
                <a:highlight>
                  <a:srgbClr val="FFFF00"/>
                </a:highlight>
              </a:rPr>
              <a:t>limitará a aquisição </a:t>
            </a:r>
            <a:r>
              <a:rPr lang="pt-BR" altLang="pt-BR" sz="2200" b="1" dirty="0">
                <a:solidFill>
                  <a:srgbClr val="18498A"/>
                </a:solidFill>
              </a:rPr>
              <a:t>ou o </a:t>
            </a:r>
            <a:r>
              <a:rPr lang="pt-BR" altLang="pt-BR" sz="2200" b="1" dirty="0">
                <a:solidFill>
                  <a:srgbClr val="18498A"/>
                </a:solidFill>
                <a:highlight>
                  <a:srgbClr val="FFFF00"/>
                </a:highlight>
              </a:rPr>
              <a:t>arrendamento</a:t>
            </a:r>
            <a:r>
              <a:rPr lang="pt-BR" altLang="pt-BR" sz="2200" b="1" dirty="0">
                <a:solidFill>
                  <a:srgbClr val="18498A"/>
                </a:solidFill>
              </a:rPr>
              <a:t> de propriedade rural </a:t>
            </a:r>
            <a:r>
              <a:rPr lang="pt-BR" altLang="pt-BR" sz="2200" dirty="0">
                <a:solidFill>
                  <a:srgbClr val="18498A"/>
                </a:solidFill>
              </a:rPr>
              <a:t>por pessoa </a:t>
            </a:r>
            <a:r>
              <a:rPr lang="pt-BR" altLang="pt-BR" sz="2200" dirty="0">
                <a:solidFill>
                  <a:srgbClr val="18498A"/>
                </a:solidFill>
                <a:highlight>
                  <a:srgbClr val="FFFF00"/>
                </a:highlight>
              </a:rPr>
              <a:t>física ou jurídica estrangeira </a:t>
            </a:r>
            <a:r>
              <a:rPr lang="pt-BR" altLang="pt-BR" sz="2200" dirty="0">
                <a:solidFill>
                  <a:srgbClr val="18498A"/>
                </a:solidFill>
              </a:rPr>
              <a:t>e estabelecerá os casos que dependerão de autorização do Congresso Nacional. </a:t>
            </a:r>
          </a:p>
          <a:p>
            <a:pPr>
              <a:lnSpc>
                <a:spcPct val="90000"/>
              </a:lnSpc>
              <a:buClr>
                <a:srgbClr val="FFC000"/>
              </a:buClr>
            </a:pPr>
            <a:endParaRPr lang="pt-BR" sz="2200" b="1" dirty="0">
              <a:solidFill>
                <a:srgbClr val="18498A"/>
              </a:solidFill>
            </a:endParaRPr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pt-BR" sz="3000" b="1" dirty="0">
                <a:solidFill>
                  <a:srgbClr val="18498A"/>
                </a:solidFill>
              </a:rPr>
              <a:t>Lei nº 5.709/1971</a:t>
            </a:r>
            <a:endParaRPr lang="pt-BR" sz="3000" dirty="0">
              <a:solidFill>
                <a:srgbClr val="18498A"/>
              </a:solidFill>
            </a:endParaRPr>
          </a:p>
          <a:p>
            <a:pPr marL="457200" lvl="1" indent="0" algn="just">
              <a:lnSpc>
                <a:spcPct val="120000"/>
              </a:lnSpc>
              <a:buClr>
                <a:srgbClr val="FFC000"/>
              </a:buClr>
              <a:buNone/>
            </a:pPr>
            <a:r>
              <a:rPr lang="pt-BR" altLang="pt-BR" sz="2200" dirty="0">
                <a:solidFill>
                  <a:srgbClr val="18498A"/>
                </a:solidFill>
              </a:rPr>
              <a:t>Regula a aquisição de imóvel rural por </a:t>
            </a:r>
            <a:r>
              <a:rPr lang="pt-BR" altLang="pt-BR" sz="2200" b="1" dirty="0">
                <a:solidFill>
                  <a:srgbClr val="18498A"/>
                </a:solidFill>
                <a:highlight>
                  <a:srgbClr val="FFFF00"/>
                </a:highlight>
              </a:rPr>
              <a:t>estrangeiro residente</a:t>
            </a:r>
            <a:r>
              <a:rPr lang="pt-BR" altLang="pt-BR" sz="2200" dirty="0">
                <a:solidFill>
                  <a:srgbClr val="18498A"/>
                </a:solidFill>
              </a:rPr>
              <a:t> no País ou pessoa </a:t>
            </a:r>
            <a:r>
              <a:rPr lang="pt-BR" altLang="pt-BR" sz="2200" b="1" dirty="0">
                <a:solidFill>
                  <a:srgbClr val="18498A"/>
                </a:solidFill>
                <a:highlight>
                  <a:srgbClr val="FFFF00"/>
                </a:highlight>
              </a:rPr>
              <a:t>jurídica estrangeira </a:t>
            </a:r>
            <a:r>
              <a:rPr lang="pt-BR" altLang="pt-BR" sz="2200" dirty="0">
                <a:solidFill>
                  <a:srgbClr val="18498A"/>
                </a:solidFill>
                <a:highlight>
                  <a:srgbClr val="FFFF00"/>
                </a:highlight>
              </a:rPr>
              <a:t>autorizada a funciona</a:t>
            </a:r>
            <a:r>
              <a:rPr lang="pt-BR" altLang="pt-BR" sz="2200" dirty="0">
                <a:solidFill>
                  <a:srgbClr val="18498A"/>
                </a:solidFill>
              </a:rPr>
              <a:t>r no Brasil.</a:t>
            </a:r>
            <a:endParaRPr lang="pt-BR" sz="2200" dirty="0">
              <a:solidFill>
                <a:srgbClr val="18498A"/>
              </a:solidFill>
            </a:endParaRPr>
          </a:p>
          <a:p>
            <a:pPr>
              <a:lnSpc>
                <a:spcPct val="90000"/>
              </a:lnSpc>
              <a:buClr>
                <a:srgbClr val="FFC000"/>
              </a:buClr>
            </a:pPr>
            <a:endParaRPr lang="pt-BR" sz="1800" dirty="0">
              <a:solidFill>
                <a:srgbClr val="18498A"/>
              </a:solidFill>
            </a:endParaRPr>
          </a:p>
          <a:p>
            <a:pPr>
              <a:lnSpc>
                <a:spcPct val="90000"/>
              </a:lnSpc>
              <a:buClr>
                <a:srgbClr val="FFC000"/>
              </a:buClr>
            </a:pPr>
            <a:r>
              <a:rPr lang="pt-BR" sz="3000" b="1" dirty="0">
                <a:solidFill>
                  <a:srgbClr val="18498A"/>
                </a:solidFill>
              </a:rPr>
              <a:t>Lei nº 8.629/1993</a:t>
            </a:r>
          </a:p>
          <a:p>
            <a:pPr marL="457200" lvl="1" indent="0" algn="just">
              <a:lnSpc>
                <a:spcPct val="120000"/>
              </a:lnSpc>
              <a:buClr>
                <a:srgbClr val="FFC000"/>
              </a:buClr>
              <a:buNone/>
            </a:pPr>
            <a:r>
              <a:rPr lang="pt-BR" altLang="pt-BR" sz="2400" dirty="0">
                <a:solidFill>
                  <a:srgbClr val="18498A"/>
                </a:solidFill>
              </a:rPr>
              <a:t>O estrangeiro residente no País e a pessoa jurídica autorizada a funcionar no Brasil só poderão </a:t>
            </a:r>
            <a:r>
              <a:rPr lang="pt-BR" altLang="pt-BR" sz="2400" dirty="0">
                <a:solidFill>
                  <a:srgbClr val="18498A"/>
                </a:solidFill>
                <a:highlight>
                  <a:srgbClr val="FFFF00"/>
                </a:highlight>
              </a:rPr>
              <a:t>arrendar</a:t>
            </a:r>
            <a:r>
              <a:rPr lang="pt-BR" altLang="pt-BR" sz="2400" dirty="0">
                <a:solidFill>
                  <a:srgbClr val="18498A"/>
                </a:solidFill>
              </a:rPr>
              <a:t> imóvel rural na forma da Lei nº 5.709/71.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147E75-FA69-C4D7-DF6A-CD494B0E7D4E}"/>
              </a:ext>
            </a:extLst>
          </p:cNvPr>
          <p:cNvSpPr txBox="1"/>
          <p:nvPr/>
        </p:nvSpPr>
        <p:spPr>
          <a:xfrm>
            <a:off x="436206" y="3670504"/>
            <a:ext cx="3700218" cy="130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t-BR" sz="2800" dirty="0"/>
              <a:t>Lei nº 5.709/1971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t-BR" sz="2800" dirty="0"/>
              <a:t>Lei nº 8.629/1993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86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5533008-CADE-C6F4-348A-76D1ECFD1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AA3137-C57B-C46C-5A73-D95B4B9F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64" y="1654004"/>
            <a:ext cx="3669820" cy="354999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capital internacional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770E85AA-6984-DFEB-FC04-91A2C0B94879}"/>
              </a:ext>
            </a:extLst>
          </p:cNvPr>
          <p:cNvSpPr txBox="1">
            <a:spLocks/>
          </p:cNvSpPr>
          <p:nvPr/>
        </p:nvSpPr>
        <p:spPr>
          <a:xfrm>
            <a:off x="5407596" y="1023152"/>
            <a:ext cx="6272839" cy="531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Pessoa Jurídica Estrangeira Autorizada a funcionar no Brasil </a:t>
            </a:r>
            <a:r>
              <a:rPr lang="pt-BR" i="1" dirty="0">
                <a:solidFill>
                  <a:srgbClr val="18498A"/>
                </a:solidFill>
              </a:rPr>
              <a:t>(poucas).</a:t>
            </a:r>
            <a:endParaRPr lang="pt-BR" sz="2400" i="1" dirty="0">
              <a:solidFill>
                <a:srgbClr val="18498A"/>
              </a:solidFill>
            </a:endParaRPr>
          </a:p>
          <a:p>
            <a:pPr>
              <a:spcAft>
                <a:spcPts val="1800"/>
              </a:spcAft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Pessoa Jurídica Brasileira – </a:t>
            </a:r>
            <a:r>
              <a:rPr lang="pt-BR" sz="2400" dirty="0">
                <a:solidFill>
                  <a:srgbClr val="18498A"/>
                </a:solidFill>
              </a:rPr>
              <a:t>constituída sob as leis brasileiras.</a:t>
            </a:r>
            <a:endParaRPr lang="pt-BR" sz="2400" b="1" dirty="0">
              <a:solidFill>
                <a:srgbClr val="18498A"/>
              </a:solidFill>
            </a:endParaRPr>
          </a:p>
          <a:p>
            <a:pPr>
              <a:spcAft>
                <a:spcPts val="1800"/>
              </a:spcAft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Pessoa Jurídica Brasileira </a:t>
            </a:r>
            <a:r>
              <a:rPr lang="pt-BR" sz="2400" b="1" dirty="0">
                <a:solidFill>
                  <a:srgbClr val="18498A"/>
                </a:solidFill>
              </a:rPr>
              <a:t>Controlada por estrangeiro </a:t>
            </a:r>
            <a:r>
              <a:rPr lang="pt-BR" i="1" dirty="0">
                <a:solidFill>
                  <a:srgbClr val="18498A"/>
                </a:solidFill>
              </a:rPr>
              <a:t>(regara). </a:t>
            </a:r>
            <a:endParaRPr lang="pt-BR" sz="2400" i="1" dirty="0">
              <a:solidFill>
                <a:srgbClr val="18498A"/>
              </a:solidFill>
            </a:endParaRPr>
          </a:p>
          <a:p>
            <a:pPr marL="0" indent="0" algn="just">
              <a:spcAft>
                <a:spcPts val="1800"/>
              </a:spcAft>
              <a:buClr>
                <a:srgbClr val="FFC000"/>
              </a:buClr>
              <a:buNone/>
            </a:pPr>
            <a:r>
              <a:rPr lang="pt-BR" altLang="pt-BR" i="1" dirty="0">
                <a:solidFill>
                  <a:srgbClr val="18498A"/>
                </a:solidFill>
              </a:rPr>
              <a:t>(pessoas estrangeiras, físicas ou jurídicas, detém a </a:t>
            </a:r>
            <a:r>
              <a:rPr lang="pt-BR" altLang="pt-BR" b="1" i="1" dirty="0">
                <a:solidFill>
                  <a:srgbClr val="18498A"/>
                </a:solidFill>
              </a:rPr>
              <a:t>maioria do seu capital </a:t>
            </a:r>
            <a:r>
              <a:rPr lang="pt-BR" altLang="pt-BR" i="1" dirty="0">
                <a:solidFill>
                  <a:srgbClr val="18498A"/>
                </a:solidFill>
              </a:rPr>
              <a:t>social, residam ou tem sede no exterior e tem </a:t>
            </a:r>
            <a:r>
              <a:rPr lang="pt-BR" altLang="pt-BR" b="1" i="1" dirty="0">
                <a:solidFill>
                  <a:srgbClr val="18498A"/>
                </a:solidFill>
              </a:rPr>
              <a:t>poder de mando – </a:t>
            </a:r>
            <a:r>
              <a:rPr lang="pt-BR" altLang="pt-BR" b="1" dirty="0">
                <a:solidFill>
                  <a:srgbClr val="18498A"/>
                </a:solidFill>
              </a:rPr>
              <a:t>Parecer AGU/LA nº 01/2010).</a:t>
            </a:r>
            <a:endParaRPr lang="pt-BR" dirty="0">
              <a:solidFill>
                <a:srgbClr val="1849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4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5FC51186-A5EC-0D6F-A71A-2A53A856F172}"/>
              </a:ext>
            </a:extLst>
          </p:cNvPr>
          <p:cNvSpPr txBox="1">
            <a:spLocks/>
          </p:cNvSpPr>
          <p:nvPr/>
        </p:nvSpPr>
        <p:spPr>
          <a:xfrm>
            <a:off x="639600" y="26635"/>
            <a:ext cx="9224835" cy="825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LIMITES DE ÁREA PARA AQUISIÇÕES</a:t>
            </a:r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39C181B7-DFC0-B15C-C023-4DC54B8E5F77}"/>
              </a:ext>
            </a:extLst>
          </p:cNvPr>
          <p:cNvGraphicFramePr>
            <a:graphicFrameLocks noGrp="1"/>
          </p:cNvGraphicFramePr>
          <p:nvPr/>
        </p:nvGraphicFramePr>
        <p:xfrm>
          <a:off x="793102" y="1198562"/>
          <a:ext cx="9498563" cy="2906094"/>
        </p:xfrm>
        <a:graphic>
          <a:graphicData uri="http://schemas.openxmlformats.org/drawingml/2006/table">
            <a:tbl>
              <a:tblPr/>
              <a:tblGrid>
                <a:gridCol w="1153638">
                  <a:extLst>
                    <a:ext uri="{9D8B030D-6E8A-4147-A177-3AD203B41FA5}">
                      <a16:colId xmlns:a16="http://schemas.microsoft.com/office/drawing/2014/main" val="3780518947"/>
                    </a:ext>
                  </a:extLst>
                </a:gridCol>
                <a:gridCol w="3310718">
                  <a:extLst>
                    <a:ext uri="{9D8B030D-6E8A-4147-A177-3AD203B41FA5}">
                      <a16:colId xmlns:a16="http://schemas.microsoft.com/office/drawing/2014/main" val="400781683"/>
                    </a:ext>
                  </a:extLst>
                </a:gridCol>
                <a:gridCol w="5034207">
                  <a:extLst>
                    <a:ext uri="{9D8B030D-6E8A-4147-A177-3AD203B41FA5}">
                      <a16:colId xmlns:a16="http://schemas.microsoft.com/office/drawing/2014/main" val="2000086766"/>
                    </a:ext>
                  </a:extLst>
                </a:gridCol>
              </a:tblGrid>
              <a:tr h="41280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marL="90000" marR="90000" marT="6796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03 </a:t>
                      </a:r>
                      <a:r>
                        <a:rPr kumimoji="0" lang="pt-BR" alt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MEIs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Aquisição livre. Exceção: Faixa de fronteira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30916"/>
                  </a:ext>
                </a:extLst>
              </a:tr>
              <a:tr h="41280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marL="90000" marR="90000" marT="6796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03 a 20 </a:t>
                      </a:r>
                      <a:r>
                        <a:rPr kumimoji="0" lang="pt-BR" alt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MEIs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Autorização INCRA, sem projeto de exploração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64646"/>
                  </a:ext>
                </a:extLst>
              </a:tr>
              <a:tr h="353699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marL="90000" marR="90000" marT="6796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Acima de 20 a 50 </a:t>
                      </a:r>
                      <a:r>
                        <a:rPr kumimoji="0" lang="pt-BR" alt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MEIs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Autorização INCRA, com projeto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841899"/>
                  </a:ext>
                </a:extLst>
              </a:tr>
              <a:tr h="41280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marL="90000" marR="90000" marT="6796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Acima de 50 </a:t>
                      </a:r>
                      <a:r>
                        <a:rPr kumimoji="0" lang="pt-BR" alt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MEIs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Autorização Congresso Nacional, com projeto 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882268"/>
                  </a:ext>
                </a:extLst>
              </a:tr>
              <a:tr h="41280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PJ</a:t>
                      </a:r>
                    </a:p>
                  </a:txBody>
                  <a:tcPr marL="90000" marR="90000" marT="6796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100 MEIs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Autorização INCRA, com projeto de exploração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67250"/>
                  </a:ext>
                </a:extLst>
              </a:tr>
              <a:tr h="63140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PJ</a:t>
                      </a:r>
                    </a:p>
                  </a:txBody>
                  <a:tcPr marL="90000" marR="90000" marT="6796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Acima de 100 MEIs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Autorização Congresso Nacional, com projeto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se estiver localizada na faixa de fronteira?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10260"/>
                  </a:ext>
                </a:extLst>
              </a:tr>
            </a:tbl>
          </a:graphicData>
        </a:graphic>
      </p:graphicFrame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B7B4520F-E3B3-2D31-ABBF-56BA237543EB}"/>
              </a:ext>
            </a:extLst>
          </p:cNvPr>
          <p:cNvSpPr txBox="1">
            <a:spLocks/>
          </p:cNvSpPr>
          <p:nvPr/>
        </p:nvSpPr>
        <p:spPr>
          <a:xfrm>
            <a:off x="793103" y="4749282"/>
            <a:ext cx="9498562" cy="1875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MEI</a:t>
            </a:r>
            <a:r>
              <a:rPr lang="pt-BR" sz="2400" dirty="0">
                <a:solidFill>
                  <a:srgbClr val="18498A"/>
                </a:solidFill>
              </a:rPr>
              <a:t> – </a:t>
            </a:r>
            <a:r>
              <a:rPr lang="pt-BR" sz="2400" b="1" dirty="0">
                <a:solidFill>
                  <a:srgbClr val="18498A"/>
                </a:solidFill>
              </a:rPr>
              <a:t>M</a:t>
            </a:r>
            <a:r>
              <a:rPr lang="pt-BR" sz="2400" dirty="0">
                <a:solidFill>
                  <a:srgbClr val="18498A"/>
                </a:solidFill>
              </a:rPr>
              <a:t>ódulo de </a:t>
            </a:r>
            <a:r>
              <a:rPr lang="pt-BR" sz="2400" b="1" dirty="0">
                <a:solidFill>
                  <a:srgbClr val="18498A"/>
                </a:solidFill>
              </a:rPr>
              <a:t>E</a:t>
            </a:r>
            <a:r>
              <a:rPr lang="pt-BR" sz="2400" dirty="0">
                <a:solidFill>
                  <a:srgbClr val="18498A"/>
                </a:solidFill>
              </a:rPr>
              <a:t>xploração </a:t>
            </a:r>
            <a:r>
              <a:rPr lang="pt-BR" sz="2400" b="1" dirty="0">
                <a:solidFill>
                  <a:srgbClr val="18498A"/>
                </a:solidFill>
              </a:rPr>
              <a:t>I</a:t>
            </a:r>
            <a:r>
              <a:rPr lang="pt-BR" sz="2400" dirty="0">
                <a:solidFill>
                  <a:srgbClr val="18498A"/>
                </a:solidFill>
              </a:rPr>
              <a:t>ndefinida</a:t>
            </a:r>
          </a:p>
          <a:p>
            <a:pPr>
              <a:spcAft>
                <a:spcPts val="1800"/>
              </a:spcAft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É uma referência de medida adotada no Brasil que vária de 5 a 100 hectares.</a:t>
            </a:r>
          </a:p>
          <a:p>
            <a:pPr>
              <a:spcAft>
                <a:spcPts val="1800"/>
              </a:spcAft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1 hectare (ha) = a 10.000 m²</a:t>
            </a:r>
          </a:p>
        </p:txBody>
      </p:sp>
    </p:spTree>
    <p:extLst>
      <p:ext uri="{BB962C8B-B14F-4D97-AF65-F5344CB8AC3E}">
        <p14:creationId xmlns:p14="http://schemas.microsoft.com/office/powerpoint/2010/main" val="241149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5FC51186-A5EC-0D6F-A71A-2A53A856F172}"/>
              </a:ext>
            </a:extLst>
          </p:cNvPr>
          <p:cNvSpPr txBox="1">
            <a:spLocks/>
          </p:cNvSpPr>
          <p:nvPr/>
        </p:nvSpPr>
        <p:spPr>
          <a:xfrm>
            <a:off x="639600" y="26635"/>
            <a:ext cx="9224835" cy="825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/>
              <a:t>Outros limites PARA AQUISIÇÕES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B7B4520F-E3B3-2D31-ABBF-56BA237543EB}"/>
              </a:ext>
            </a:extLst>
          </p:cNvPr>
          <p:cNvSpPr txBox="1">
            <a:spLocks/>
          </p:cNvSpPr>
          <p:nvPr/>
        </p:nvSpPr>
        <p:spPr>
          <a:xfrm>
            <a:off x="793103" y="1166328"/>
            <a:ext cx="9498562" cy="5458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Área por município (máximo de 25% do território);</a:t>
            </a:r>
          </a:p>
          <a:p>
            <a:pPr marL="0" indent="0">
              <a:spcAft>
                <a:spcPts val="1800"/>
              </a:spcAft>
              <a:buClr>
                <a:srgbClr val="FFC000"/>
              </a:buClr>
              <a:buNone/>
            </a:pPr>
            <a:endParaRPr lang="pt-BR" sz="800" b="1" dirty="0">
              <a:solidFill>
                <a:srgbClr val="18498A"/>
              </a:solidFill>
            </a:endParaRPr>
          </a:p>
          <a:p>
            <a:pPr>
              <a:spcAft>
                <a:spcPts val="1800"/>
              </a:spcAft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Área por nacionalidade  (40% da área adquirida);</a:t>
            </a:r>
          </a:p>
          <a:p>
            <a:pPr>
              <a:spcAft>
                <a:spcPts val="1800"/>
              </a:spcAft>
              <a:buClr>
                <a:srgbClr val="FFC000"/>
              </a:buClr>
            </a:pPr>
            <a:endParaRPr lang="pt-BR" sz="800" b="1" dirty="0">
              <a:solidFill>
                <a:srgbClr val="18498A"/>
              </a:solidFill>
            </a:endParaRPr>
          </a:p>
          <a:p>
            <a:pPr>
              <a:spcAft>
                <a:spcPts val="1800"/>
              </a:spcAft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Faixa de Fronteira/área de segurança nacional – </a:t>
            </a:r>
            <a:r>
              <a:rPr lang="pt-BR" sz="2400" b="1" dirty="0">
                <a:solidFill>
                  <a:srgbClr val="18498A"/>
                </a:solidFill>
                <a:highlight>
                  <a:srgbClr val="FFFF00"/>
                </a:highlight>
              </a:rPr>
              <a:t>necessita autorização específica</a:t>
            </a:r>
            <a:r>
              <a:rPr lang="pt-BR" sz="2400" b="1" dirty="0">
                <a:solidFill>
                  <a:srgbClr val="18498A"/>
                </a:solidFill>
              </a:rPr>
              <a:t> – Conselho de Defesa Nacional;</a:t>
            </a:r>
            <a:endParaRPr lang="pt-BR" sz="2400" dirty="0">
              <a:solidFill>
                <a:srgbClr val="1849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C37614-8587-EA90-27F7-8B78D8818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DC9335-62A5-FEE3-A4A8-0666C16A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25" y="2489075"/>
            <a:ext cx="3747111" cy="2004136"/>
          </a:xfrm>
        </p:spPr>
        <p:txBody>
          <a:bodyPr>
            <a:noAutofit/>
          </a:bodyPr>
          <a:lstStyle/>
          <a:p>
            <a:pPr algn="ctr"/>
            <a:r>
              <a:rPr lang="pt-BR" b="1" dirty="0"/>
              <a:t>Fiscalização e </a:t>
            </a:r>
            <a:br>
              <a:rPr lang="pt-BR" b="1" dirty="0"/>
            </a:br>
            <a:r>
              <a:rPr lang="pt-BR" b="1" dirty="0"/>
              <a:t>controle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03D742-C4B7-D85D-D6EF-B413D7FF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418" y="737118"/>
            <a:ext cx="6415596" cy="58133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3000"/>
              </a:spcAft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Responsável</a:t>
            </a:r>
            <a:r>
              <a:rPr lang="pt-BR" sz="2400" dirty="0">
                <a:solidFill>
                  <a:srgbClr val="18498A"/>
                </a:solidFill>
              </a:rPr>
              <a:t> – Incra (Instituto Nacional de Colonização e Reforma Agrária – Agência Brasileira de Terras);</a:t>
            </a:r>
          </a:p>
          <a:p>
            <a:pPr>
              <a:lnSpc>
                <a:spcPct val="120000"/>
              </a:lnSpc>
              <a:spcAft>
                <a:spcPts val="3000"/>
              </a:spcAft>
              <a:buClr>
                <a:srgbClr val="FFC000"/>
              </a:buClr>
            </a:pPr>
            <a:r>
              <a:rPr lang="pt-BR" sz="2400" dirty="0">
                <a:solidFill>
                  <a:srgbClr val="18498A"/>
                </a:solidFill>
              </a:rPr>
              <a:t>Autorização </a:t>
            </a:r>
            <a:r>
              <a:rPr lang="pt-BR" sz="2400" b="1" dirty="0">
                <a:solidFill>
                  <a:srgbClr val="18498A"/>
                </a:solidFill>
              </a:rPr>
              <a:t>prévia</a:t>
            </a:r>
            <a:r>
              <a:rPr lang="pt-BR" sz="2400" dirty="0">
                <a:solidFill>
                  <a:srgbClr val="18498A"/>
                </a:solidFill>
              </a:rPr>
              <a:t>;</a:t>
            </a:r>
          </a:p>
          <a:p>
            <a:pPr>
              <a:lnSpc>
                <a:spcPct val="120000"/>
              </a:lnSpc>
              <a:spcAft>
                <a:spcPts val="3000"/>
              </a:spcAft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Sanções</a:t>
            </a:r>
            <a:r>
              <a:rPr lang="pt-BR" sz="2400" dirty="0">
                <a:solidFill>
                  <a:srgbClr val="18498A"/>
                </a:solidFill>
              </a:rPr>
              <a:t> – invalidade da aquisição;</a:t>
            </a:r>
          </a:p>
          <a:p>
            <a:pPr algn="just">
              <a:lnSpc>
                <a:spcPct val="120000"/>
              </a:lnSpc>
              <a:spcAft>
                <a:spcPts val="3000"/>
              </a:spcAft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Difícil fiscalização</a:t>
            </a:r>
            <a:r>
              <a:rPr lang="pt-BR" sz="2400" dirty="0">
                <a:solidFill>
                  <a:srgbClr val="18498A"/>
                </a:solidFill>
              </a:rPr>
              <a:t> das mudanças de controle societário, sobretudo nas sociedades de capital aberto.</a:t>
            </a:r>
          </a:p>
          <a:p>
            <a:pPr>
              <a:lnSpc>
                <a:spcPct val="120000"/>
              </a:lnSpc>
              <a:spcAft>
                <a:spcPts val="3000"/>
              </a:spcAft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Fundos de pensão</a:t>
            </a:r>
            <a:r>
              <a:rPr lang="pt-BR" sz="2400" b="1" i="1" dirty="0">
                <a:solidFill>
                  <a:srgbClr val="18498A"/>
                </a:solidFill>
              </a:rPr>
              <a:t> – </a:t>
            </a:r>
            <a:r>
              <a:rPr lang="pt-BR" sz="2400" i="1" dirty="0">
                <a:solidFill>
                  <a:srgbClr val="18498A"/>
                </a:solidFill>
              </a:rPr>
              <a:t>investimento indireto</a:t>
            </a:r>
            <a:r>
              <a:rPr lang="pt-BR" sz="2400" dirty="0">
                <a:solidFill>
                  <a:srgbClr val="18498A"/>
                </a:solidFill>
              </a:rPr>
              <a:t>;</a:t>
            </a:r>
          </a:p>
          <a:p>
            <a:pPr>
              <a:lnSpc>
                <a:spcPct val="120000"/>
              </a:lnSpc>
              <a:spcAft>
                <a:spcPts val="3000"/>
              </a:spcAft>
              <a:buClr>
                <a:srgbClr val="FFC000"/>
              </a:buClr>
            </a:pPr>
            <a:r>
              <a:rPr lang="pt-BR" sz="2400" b="1" dirty="0">
                <a:solidFill>
                  <a:srgbClr val="18498A"/>
                </a:solidFill>
              </a:rPr>
              <a:t>Fundos imobiliários – </a:t>
            </a:r>
            <a:r>
              <a:rPr lang="pt-BR" sz="2400" i="1" dirty="0">
                <a:solidFill>
                  <a:srgbClr val="18498A"/>
                </a:solidFill>
              </a:rPr>
              <a:t>investimento direto</a:t>
            </a:r>
            <a:r>
              <a:rPr lang="pt-BR" sz="2400" dirty="0">
                <a:solidFill>
                  <a:srgbClr val="18498A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2178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C37614-8587-EA90-27F7-8B78D8818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1008"/>
            <a:ext cx="12191998" cy="685799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03D742-C4B7-D85D-D6EF-B413D7FF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418" y="690879"/>
            <a:ext cx="6415596" cy="12090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3000"/>
              </a:spcAft>
              <a:buClr>
                <a:srgbClr val="FFC000"/>
              </a:buClr>
            </a:pPr>
            <a:r>
              <a:rPr lang="pt-BR" sz="1800" dirty="0">
                <a:solidFill>
                  <a:srgbClr val="18498A"/>
                </a:solidFill>
              </a:rPr>
              <a:t>Bolsa de Valores – </a:t>
            </a:r>
            <a:r>
              <a:rPr lang="pt-BR" sz="1800" b="1" dirty="0">
                <a:solidFill>
                  <a:srgbClr val="18498A"/>
                </a:solidFill>
              </a:rPr>
              <a:t>AGRO3</a:t>
            </a:r>
          </a:p>
          <a:p>
            <a:pPr>
              <a:lnSpc>
                <a:spcPct val="120000"/>
              </a:lnSpc>
              <a:spcAft>
                <a:spcPts val="3000"/>
              </a:spcAft>
              <a:buClr>
                <a:srgbClr val="FFC000"/>
              </a:buClr>
            </a:pPr>
            <a:endParaRPr lang="pt-BR" sz="1800" dirty="0">
              <a:solidFill>
                <a:srgbClr val="18498A"/>
              </a:solidFill>
            </a:endParaRPr>
          </a:p>
        </p:txBody>
      </p:sp>
      <p:pic>
        <p:nvPicPr>
          <p:cNvPr id="10" name="Imagem 9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BDDC9DA-F35E-6991-84C9-3BAFBE0CA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6" y="2273299"/>
            <a:ext cx="3575334" cy="200218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F2B3D0B-2C66-6F8C-F983-1D1A38CBD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835" y="1211912"/>
            <a:ext cx="7261837" cy="267936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C049A10-BD40-2D75-8E15-EE3AB7CFB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588" y="3972561"/>
            <a:ext cx="6650613" cy="23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7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C37614-8587-EA90-27F7-8B78D8818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1008"/>
            <a:ext cx="12191998" cy="6857999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C3CEE4D-2D1E-DB02-66EB-58F84DAE0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064" y="643813"/>
            <a:ext cx="7552986" cy="5542384"/>
          </a:xfrm>
        </p:spPr>
      </p:pic>
      <p:pic>
        <p:nvPicPr>
          <p:cNvPr id="10" name="Imagem 9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BDDC9DA-F35E-6991-84C9-3BAFBE0CA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6" y="2273299"/>
            <a:ext cx="3575334" cy="20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2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C37614-8587-EA90-27F7-8B78D8818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1008"/>
            <a:ext cx="12191998" cy="6857999"/>
          </a:xfrm>
          <a:prstGeom prst="rect">
            <a:avLst/>
          </a:prstGeom>
        </p:spPr>
      </p:pic>
      <p:pic>
        <p:nvPicPr>
          <p:cNvPr id="10" name="Imagem 9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BDDC9DA-F35E-6991-84C9-3BAFBE0CA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6" y="2273299"/>
            <a:ext cx="3575334" cy="20021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ECC5A8D-AD27-F093-25C1-3707BEBD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272" y="0"/>
            <a:ext cx="7467174" cy="62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21388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1895</TotalTime>
  <Words>716</Words>
  <Application>Microsoft Office PowerPoint</Application>
  <PresentationFormat>Grand écran</PresentationFormat>
  <Paragraphs>103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Fatia</vt:lpstr>
      <vt:lpstr>Présentation PowerPoint</vt:lpstr>
      <vt:lpstr>Constituição federal de 1988</vt:lpstr>
      <vt:lpstr>capital internacional</vt:lpstr>
      <vt:lpstr>Présentation PowerPoint</vt:lpstr>
      <vt:lpstr>Présentation PowerPoint</vt:lpstr>
      <vt:lpstr>Fiscalização e  controle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Ribeiro</dc:creator>
  <cp:lastModifiedBy>Pierre- André Duffrène</cp:lastModifiedBy>
  <cp:revision>17</cp:revision>
  <dcterms:created xsi:type="dcterms:W3CDTF">2023-01-26T15:10:58Z</dcterms:created>
  <dcterms:modified xsi:type="dcterms:W3CDTF">2023-08-01T08:09:53Z</dcterms:modified>
</cp:coreProperties>
</file>