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70" r:id="rId5"/>
    <p:sldId id="258" r:id="rId6"/>
    <p:sldId id="272" r:id="rId7"/>
    <p:sldId id="259" r:id="rId8"/>
    <p:sldId id="261" r:id="rId9"/>
    <p:sldId id="263" r:id="rId10"/>
    <p:sldId id="262" r:id="rId11"/>
    <p:sldId id="265" r:id="rId12"/>
    <p:sldId id="266" r:id="rId13"/>
    <p:sldId id="267" r:id="rId14"/>
    <p:sldId id="269"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snapToGrid="0">
      <p:cViewPr varScale="1">
        <p:scale>
          <a:sx n="64" d="100"/>
          <a:sy n="64" d="100"/>
        </p:scale>
        <p:origin x="6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310635-2D6F-C37E-6682-FFD8A70D833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914AED0-534A-CB0B-D80C-85D813B9C5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8AEC370-97B0-86FC-3EEC-7A7ADFECB9DD}"/>
              </a:ext>
            </a:extLst>
          </p:cNvPr>
          <p:cNvSpPr>
            <a:spLocks noGrp="1"/>
          </p:cNvSpPr>
          <p:nvPr>
            <p:ph type="dt" sz="half" idx="10"/>
          </p:nvPr>
        </p:nvSpPr>
        <p:spPr/>
        <p:txBody>
          <a:bodyPr/>
          <a:lstStyle/>
          <a:p>
            <a:fld id="{0BD9A499-DF97-4A46-AF3E-5185A772E437}" type="datetimeFigureOut">
              <a:rPr lang="fr-FR" smtClean="0"/>
              <a:t>28/07/2023</a:t>
            </a:fld>
            <a:endParaRPr lang="fr-FR"/>
          </a:p>
        </p:txBody>
      </p:sp>
      <p:sp>
        <p:nvSpPr>
          <p:cNvPr id="5" name="Espace réservé du pied de page 4">
            <a:extLst>
              <a:ext uri="{FF2B5EF4-FFF2-40B4-BE49-F238E27FC236}">
                <a16:creationId xmlns:a16="http://schemas.microsoft.com/office/drawing/2014/main" id="{C6AF7AA2-693C-9EFD-8BE5-9997DC76717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195EC28-D612-7E9A-D4CC-BE794F3130B5}"/>
              </a:ext>
            </a:extLst>
          </p:cNvPr>
          <p:cNvSpPr>
            <a:spLocks noGrp="1"/>
          </p:cNvSpPr>
          <p:nvPr>
            <p:ph type="sldNum" sz="quarter" idx="12"/>
          </p:nvPr>
        </p:nvSpPr>
        <p:spPr/>
        <p:txBody>
          <a:bodyPr/>
          <a:lstStyle/>
          <a:p>
            <a:fld id="{344A340C-404F-4048-B399-D5319DCA7DF9}" type="slidenum">
              <a:rPr lang="fr-FR" smtClean="0"/>
              <a:t>‹N°›</a:t>
            </a:fld>
            <a:endParaRPr lang="fr-FR"/>
          </a:p>
        </p:txBody>
      </p:sp>
    </p:spTree>
    <p:extLst>
      <p:ext uri="{BB962C8B-B14F-4D97-AF65-F5344CB8AC3E}">
        <p14:creationId xmlns:p14="http://schemas.microsoft.com/office/powerpoint/2010/main" val="2289481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9B25E9-A74C-241E-AF6E-2C8A92275D1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BC20897-51A1-644B-A614-97A641A1092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429FEB5-7746-2614-546E-963A738FCE55}"/>
              </a:ext>
            </a:extLst>
          </p:cNvPr>
          <p:cNvSpPr>
            <a:spLocks noGrp="1"/>
          </p:cNvSpPr>
          <p:nvPr>
            <p:ph type="dt" sz="half" idx="10"/>
          </p:nvPr>
        </p:nvSpPr>
        <p:spPr/>
        <p:txBody>
          <a:bodyPr/>
          <a:lstStyle/>
          <a:p>
            <a:fld id="{0BD9A499-DF97-4A46-AF3E-5185A772E437}" type="datetimeFigureOut">
              <a:rPr lang="fr-FR" smtClean="0"/>
              <a:t>28/07/2023</a:t>
            </a:fld>
            <a:endParaRPr lang="fr-FR"/>
          </a:p>
        </p:txBody>
      </p:sp>
      <p:sp>
        <p:nvSpPr>
          <p:cNvPr id="5" name="Espace réservé du pied de page 4">
            <a:extLst>
              <a:ext uri="{FF2B5EF4-FFF2-40B4-BE49-F238E27FC236}">
                <a16:creationId xmlns:a16="http://schemas.microsoft.com/office/drawing/2014/main" id="{61F36086-9825-2D31-0AF0-6DA4D64137A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4C1ED4C-CC3D-49D7-7947-2EF4831D6F82}"/>
              </a:ext>
            </a:extLst>
          </p:cNvPr>
          <p:cNvSpPr>
            <a:spLocks noGrp="1"/>
          </p:cNvSpPr>
          <p:nvPr>
            <p:ph type="sldNum" sz="quarter" idx="12"/>
          </p:nvPr>
        </p:nvSpPr>
        <p:spPr/>
        <p:txBody>
          <a:bodyPr/>
          <a:lstStyle/>
          <a:p>
            <a:fld id="{344A340C-404F-4048-B399-D5319DCA7DF9}" type="slidenum">
              <a:rPr lang="fr-FR" smtClean="0"/>
              <a:t>‹N°›</a:t>
            </a:fld>
            <a:endParaRPr lang="fr-FR"/>
          </a:p>
        </p:txBody>
      </p:sp>
    </p:spTree>
    <p:extLst>
      <p:ext uri="{BB962C8B-B14F-4D97-AF65-F5344CB8AC3E}">
        <p14:creationId xmlns:p14="http://schemas.microsoft.com/office/powerpoint/2010/main" val="7309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9F91347-3E75-0CCC-6F28-65694425F9A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A4047E8-6599-553A-9DB9-D67655A3DD9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BC42A8C-27FD-119B-A4B2-449B51A7F776}"/>
              </a:ext>
            </a:extLst>
          </p:cNvPr>
          <p:cNvSpPr>
            <a:spLocks noGrp="1"/>
          </p:cNvSpPr>
          <p:nvPr>
            <p:ph type="dt" sz="half" idx="10"/>
          </p:nvPr>
        </p:nvSpPr>
        <p:spPr/>
        <p:txBody>
          <a:bodyPr/>
          <a:lstStyle/>
          <a:p>
            <a:fld id="{0BD9A499-DF97-4A46-AF3E-5185A772E437}" type="datetimeFigureOut">
              <a:rPr lang="fr-FR" smtClean="0"/>
              <a:t>28/07/2023</a:t>
            </a:fld>
            <a:endParaRPr lang="fr-FR"/>
          </a:p>
        </p:txBody>
      </p:sp>
      <p:sp>
        <p:nvSpPr>
          <p:cNvPr id="5" name="Espace réservé du pied de page 4">
            <a:extLst>
              <a:ext uri="{FF2B5EF4-FFF2-40B4-BE49-F238E27FC236}">
                <a16:creationId xmlns:a16="http://schemas.microsoft.com/office/drawing/2014/main" id="{A3F533BC-5BD3-9E40-F1B0-6A4C7D27698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E02337A-3275-407A-1B4F-A3A4F1755EB2}"/>
              </a:ext>
            </a:extLst>
          </p:cNvPr>
          <p:cNvSpPr>
            <a:spLocks noGrp="1"/>
          </p:cNvSpPr>
          <p:nvPr>
            <p:ph type="sldNum" sz="quarter" idx="12"/>
          </p:nvPr>
        </p:nvSpPr>
        <p:spPr/>
        <p:txBody>
          <a:bodyPr/>
          <a:lstStyle/>
          <a:p>
            <a:fld id="{344A340C-404F-4048-B399-D5319DCA7DF9}" type="slidenum">
              <a:rPr lang="fr-FR" smtClean="0"/>
              <a:t>‹N°›</a:t>
            </a:fld>
            <a:endParaRPr lang="fr-FR"/>
          </a:p>
        </p:txBody>
      </p:sp>
    </p:spTree>
    <p:extLst>
      <p:ext uri="{BB962C8B-B14F-4D97-AF65-F5344CB8AC3E}">
        <p14:creationId xmlns:p14="http://schemas.microsoft.com/office/powerpoint/2010/main" val="287224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EF0C73-7891-18F9-9A77-F2A1B48BF7F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507ED83-6CE6-6979-A027-76B5FFBB629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59B396C-F7F4-5640-D2D1-49654C97D5EA}"/>
              </a:ext>
            </a:extLst>
          </p:cNvPr>
          <p:cNvSpPr>
            <a:spLocks noGrp="1"/>
          </p:cNvSpPr>
          <p:nvPr>
            <p:ph type="dt" sz="half" idx="10"/>
          </p:nvPr>
        </p:nvSpPr>
        <p:spPr/>
        <p:txBody>
          <a:bodyPr/>
          <a:lstStyle/>
          <a:p>
            <a:fld id="{0BD9A499-DF97-4A46-AF3E-5185A772E437}" type="datetimeFigureOut">
              <a:rPr lang="fr-FR" smtClean="0"/>
              <a:t>28/07/2023</a:t>
            </a:fld>
            <a:endParaRPr lang="fr-FR"/>
          </a:p>
        </p:txBody>
      </p:sp>
      <p:sp>
        <p:nvSpPr>
          <p:cNvPr id="5" name="Espace réservé du pied de page 4">
            <a:extLst>
              <a:ext uri="{FF2B5EF4-FFF2-40B4-BE49-F238E27FC236}">
                <a16:creationId xmlns:a16="http://schemas.microsoft.com/office/drawing/2014/main" id="{8B950159-4584-44A9-C06E-BC7263F8BAA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BFDC214-1C02-8BC9-CE69-6E52C6C700B3}"/>
              </a:ext>
            </a:extLst>
          </p:cNvPr>
          <p:cNvSpPr>
            <a:spLocks noGrp="1"/>
          </p:cNvSpPr>
          <p:nvPr>
            <p:ph type="sldNum" sz="quarter" idx="12"/>
          </p:nvPr>
        </p:nvSpPr>
        <p:spPr/>
        <p:txBody>
          <a:bodyPr/>
          <a:lstStyle/>
          <a:p>
            <a:fld id="{344A340C-404F-4048-B399-D5319DCA7DF9}" type="slidenum">
              <a:rPr lang="fr-FR" smtClean="0"/>
              <a:t>‹N°›</a:t>
            </a:fld>
            <a:endParaRPr lang="fr-FR"/>
          </a:p>
        </p:txBody>
      </p:sp>
    </p:spTree>
    <p:extLst>
      <p:ext uri="{BB962C8B-B14F-4D97-AF65-F5344CB8AC3E}">
        <p14:creationId xmlns:p14="http://schemas.microsoft.com/office/powerpoint/2010/main" val="243522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ECC6E0-FCDE-1D0D-C4FA-BA84A0F5D06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B953D46-1102-29C3-0A7E-2B5244E3CD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5D00505-41BC-099D-9499-60C505708D38}"/>
              </a:ext>
            </a:extLst>
          </p:cNvPr>
          <p:cNvSpPr>
            <a:spLocks noGrp="1"/>
          </p:cNvSpPr>
          <p:nvPr>
            <p:ph type="dt" sz="half" idx="10"/>
          </p:nvPr>
        </p:nvSpPr>
        <p:spPr/>
        <p:txBody>
          <a:bodyPr/>
          <a:lstStyle/>
          <a:p>
            <a:fld id="{0BD9A499-DF97-4A46-AF3E-5185A772E437}" type="datetimeFigureOut">
              <a:rPr lang="fr-FR" smtClean="0"/>
              <a:t>28/07/2023</a:t>
            </a:fld>
            <a:endParaRPr lang="fr-FR"/>
          </a:p>
        </p:txBody>
      </p:sp>
      <p:sp>
        <p:nvSpPr>
          <p:cNvPr id="5" name="Espace réservé du pied de page 4">
            <a:extLst>
              <a:ext uri="{FF2B5EF4-FFF2-40B4-BE49-F238E27FC236}">
                <a16:creationId xmlns:a16="http://schemas.microsoft.com/office/drawing/2014/main" id="{03FB15E2-393D-B0E4-3909-22FB3E31D00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2B1377E-07AC-8857-725D-2EA9B4243678}"/>
              </a:ext>
            </a:extLst>
          </p:cNvPr>
          <p:cNvSpPr>
            <a:spLocks noGrp="1"/>
          </p:cNvSpPr>
          <p:nvPr>
            <p:ph type="sldNum" sz="quarter" idx="12"/>
          </p:nvPr>
        </p:nvSpPr>
        <p:spPr/>
        <p:txBody>
          <a:bodyPr/>
          <a:lstStyle/>
          <a:p>
            <a:fld id="{344A340C-404F-4048-B399-D5319DCA7DF9}" type="slidenum">
              <a:rPr lang="fr-FR" smtClean="0"/>
              <a:t>‹N°›</a:t>
            </a:fld>
            <a:endParaRPr lang="fr-FR"/>
          </a:p>
        </p:txBody>
      </p:sp>
    </p:spTree>
    <p:extLst>
      <p:ext uri="{BB962C8B-B14F-4D97-AF65-F5344CB8AC3E}">
        <p14:creationId xmlns:p14="http://schemas.microsoft.com/office/powerpoint/2010/main" val="3537045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676B20-CCD6-F74C-2EC5-D28442D8752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AAB1EC2-08F9-01DF-4DE5-DBB7CB8DD2F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BEF2E9C-47A0-067B-8698-3521580209E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606F69B-D9A2-71C0-B182-D52A66EA96AD}"/>
              </a:ext>
            </a:extLst>
          </p:cNvPr>
          <p:cNvSpPr>
            <a:spLocks noGrp="1"/>
          </p:cNvSpPr>
          <p:nvPr>
            <p:ph type="dt" sz="half" idx="10"/>
          </p:nvPr>
        </p:nvSpPr>
        <p:spPr/>
        <p:txBody>
          <a:bodyPr/>
          <a:lstStyle/>
          <a:p>
            <a:fld id="{0BD9A499-DF97-4A46-AF3E-5185A772E437}" type="datetimeFigureOut">
              <a:rPr lang="fr-FR" smtClean="0"/>
              <a:t>28/07/2023</a:t>
            </a:fld>
            <a:endParaRPr lang="fr-FR"/>
          </a:p>
        </p:txBody>
      </p:sp>
      <p:sp>
        <p:nvSpPr>
          <p:cNvPr id="6" name="Espace réservé du pied de page 5">
            <a:extLst>
              <a:ext uri="{FF2B5EF4-FFF2-40B4-BE49-F238E27FC236}">
                <a16:creationId xmlns:a16="http://schemas.microsoft.com/office/drawing/2014/main" id="{AD600301-4FFA-1C4A-DB72-ED2042B5CED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CE44DA2-AB79-F820-B7FE-ABB9C8D4707C}"/>
              </a:ext>
            </a:extLst>
          </p:cNvPr>
          <p:cNvSpPr>
            <a:spLocks noGrp="1"/>
          </p:cNvSpPr>
          <p:nvPr>
            <p:ph type="sldNum" sz="quarter" idx="12"/>
          </p:nvPr>
        </p:nvSpPr>
        <p:spPr/>
        <p:txBody>
          <a:bodyPr/>
          <a:lstStyle/>
          <a:p>
            <a:fld id="{344A340C-404F-4048-B399-D5319DCA7DF9}" type="slidenum">
              <a:rPr lang="fr-FR" smtClean="0"/>
              <a:t>‹N°›</a:t>
            </a:fld>
            <a:endParaRPr lang="fr-FR"/>
          </a:p>
        </p:txBody>
      </p:sp>
    </p:spTree>
    <p:extLst>
      <p:ext uri="{BB962C8B-B14F-4D97-AF65-F5344CB8AC3E}">
        <p14:creationId xmlns:p14="http://schemas.microsoft.com/office/powerpoint/2010/main" val="3477731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614D78-E221-7E34-DED1-8B7AC4407A3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C44D940-E737-AF6F-4A7F-154B0630D6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32B8737-622F-B684-67AE-8416FDBF656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E6E1D99-5F47-A337-749E-4C72F22C83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27AF483-CA07-1D98-3455-17DBC2F940F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840CA4A-5A67-C7BB-B920-FDD9BC1FE4C2}"/>
              </a:ext>
            </a:extLst>
          </p:cNvPr>
          <p:cNvSpPr>
            <a:spLocks noGrp="1"/>
          </p:cNvSpPr>
          <p:nvPr>
            <p:ph type="dt" sz="half" idx="10"/>
          </p:nvPr>
        </p:nvSpPr>
        <p:spPr/>
        <p:txBody>
          <a:bodyPr/>
          <a:lstStyle/>
          <a:p>
            <a:fld id="{0BD9A499-DF97-4A46-AF3E-5185A772E437}" type="datetimeFigureOut">
              <a:rPr lang="fr-FR" smtClean="0"/>
              <a:t>28/07/2023</a:t>
            </a:fld>
            <a:endParaRPr lang="fr-FR"/>
          </a:p>
        </p:txBody>
      </p:sp>
      <p:sp>
        <p:nvSpPr>
          <p:cNvPr id="8" name="Espace réservé du pied de page 7">
            <a:extLst>
              <a:ext uri="{FF2B5EF4-FFF2-40B4-BE49-F238E27FC236}">
                <a16:creationId xmlns:a16="http://schemas.microsoft.com/office/drawing/2014/main" id="{470FE9A3-F024-FCE6-7326-32633E1153E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8E1C249-79EB-A1C6-5DCD-B6AF37320301}"/>
              </a:ext>
            </a:extLst>
          </p:cNvPr>
          <p:cNvSpPr>
            <a:spLocks noGrp="1"/>
          </p:cNvSpPr>
          <p:nvPr>
            <p:ph type="sldNum" sz="quarter" idx="12"/>
          </p:nvPr>
        </p:nvSpPr>
        <p:spPr/>
        <p:txBody>
          <a:bodyPr/>
          <a:lstStyle/>
          <a:p>
            <a:fld id="{344A340C-404F-4048-B399-D5319DCA7DF9}" type="slidenum">
              <a:rPr lang="fr-FR" smtClean="0"/>
              <a:t>‹N°›</a:t>
            </a:fld>
            <a:endParaRPr lang="fr-FR"/>
          </a:p>
        </p:txBody>
      </p:sp>
    </p:spTree>
    <p:extLst>
      <p:ext uri="{BB962C8B-B14F-4D97-AF65-F5344CB8AC3E}">
        <p14:creationId xmlns:p14="http://schemas.microsoft.com/office/powerpoint/2010/main" val="54577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D58102-6938-DD9D-3D12-8FCEE293793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A003B1A-90E2-AAB9-DE43-8C1430210B18}"/>
              </a:ext>
            </a:extLst>
          </p:cNvPr>
          <p:cNvSpPr>
            <a:spLocks noGrp="1"/>
          </p:cNvSpPr>
          <p:nvPr>
            <p:ph type="dt" sz="half" idx="10"/>
          </p:nvPr>
        </p:nvSpPr>
        <p:spPr/>
        <p:txBody>
          <a:bodyPr/>
          <a:lstStyle/>
          <a:p>
            <a:fld id="{0BD9A499-DF97-4A46-AF3E-5185A772E437}" type="datetimeFigureOut">
              <a:rPr lang="fr-FR" smtClean="0"/>
              <a:t>28/07/2023</a:t>
            </a:fld>
            <a:endParaRPr lang="fr-FR"/>
          </a:p>
        </p:txBody>
      </p:sp>
      <p:sp>
        <p:nvSpPr>
          <p:cNvPr id="4" name="Espace réservé du pied de page 3">
            <a:extLst>
              <a:ext uri="{FF2B5EF4-FFF2-40B4-BE49-F238E27FC236}">
                <a16:creationId xmlns:a16="http://schemas.microsoft.com/office/drawing/2014/main" id="{A33DFA53-5593-AC70-0C1D-5FE4B0E888D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5DCF13F-7357-25D5-3011-08A295E45665}"/>
              </a:ext>
            </a:extLst>
          </p:cNvPr>
          <p:cNvSpPr>
            <a:spLocks noGrp="1"/>
          </p:cNvSpPr>
          <p:nvPr>
            <p:ph type="sldNum" sz="quarter" idx="12"/>
          </p:nvPr>
        </p:nvSpPr>
        <p:spPr/>
        <p:txBody>
          <a:bodyPr/>
          <a:lstStyle/>
          <a:p>
            <a:fld id="{344A340C-404F-4048-B399-D5319DCA7DF9}" type="slidenum">
              <a:rPr lang="fr-FR" smtClean="0"/>
              <a:t>‹N°›</a:t>
            </a:fld>
            <a:endParaRPr lang="fr-FR"/>
          </a:p>
        </p:txBody>
      </p:sp>
    </p:spTree>
    <p:extLst>
      <p:ext uri="{BB962C8B-B14F-4D97-AF65-F5344CB8AC3E}">
        <p14:creationId xmlns:p14="http://schemas.microsoft.com/office/powerpoint/2010/main" val="1225092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100DF50-5534-633B-BC54-5444658A0965}"/>
              </a:ext>
            </a:extLst>
          </p:cNvPr>
          <p:cNvSpPr>
            <a:spLocks noGrp="1"/>
          </p:cNvSpPr>
          <p:nvPr>
            <p:ph type="dt" sz="half" idx="10"/>
          </p:nvPr>
        </p:nvSpPr>
        <p:spPr/>
        <p:txBody>
          <a:bodyPr/>
          <a:lstStyle/>
          <a:p>
            <a:fld id="{0BD9A499-DF97-4A46-AF3E-5185A772E437}" type="datetimeFigureOut">
              <a:rPr lang="fr-FR" smtClean="0"/>
              <a:t>28/07/2023</a:t>
            </a:fld>
            <a:endParaRPr lang="fr-FR"/>
          </a:p>
        </p:txBody>
      </p:sp>
      <p:sp>
        <p:nvSpPr>
          <p:cNvPr id="3" name="Espace réservé du pied de page 2">
            <a:extLst>
              <a:ext uri="{FF2B5EF4-FFF2-40B4-BE49-F238E27FC236}">
                <a16:creationId xmlns:a16="http://schemas.microsoft.com/office/drawing/2014/main" id="{140E9B8D-211D-1C17-822C-FEFFE26AD8C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0ABE91E-9DAE-D629-9CE5-B0FE94CA5B79}"/>
              </a:ext>
            </a:extLst>
          </p:cNvPr>
          <p:cNvSpPr>
            <a:spLocks noGrp="1"/>
          </p:cNvSpPr>
          <p:nvPr>
            <p:ph type="sldNum" sz="quarter" idx="12"/>
          </p:nvPr>
        </p:nvSpPr>
        <p:spPr/>
        <p:txBody>
          <a:bodyPr/>
          <a:lstStyle/>
          <a:p>
            <a:fld id="{344A340C-404F-4048-B399-D5319DCA7DF9}" type="slidenum">
              <a:rPr lang="fr-FR" smtClean="0"/>
              <a:t>‹N°›</a:t>
            </a:fld>
            <a:endParaRPr lang="fr-FR"/>
          </a:p>
        </p:txBody>
      </p:sp>
    </p:spTree>
    <p:extLst>
      <p:ext uri="{BB962C8B-B14F-4D97-AF65-F5344CB8AC3E}">
        <p14:creationId xmlns:p14="http://schemas.microsoft.com/office/powerpoint/2010/main" val="1159152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9B31F8-42B3-425C-5A1E-2AB772887D4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4197B27-2EDA-57A2-95F5-00A2F5E7BE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906251E-6306-9081-FBB3-695A136BD3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75A3A9F-5C30-86FD-B551-8B57C735AD7F}"/>
              </a:ext>
            </a:extLst>
          </p:cNvPr>
          <p:cNvSpPr>
            <a:spLocks noGrp="1"/>
          </p:cNvSpPr>
          <p:nvPr>
            <p:ph type="dt" sz="half" idx="10"/>
          </p:nvPr>
        </p:nvSpPr>
        <p:spPr/>
        <p:txBody>
          <a:bodyPr/>
          <a:lstStyle/>
          <a:p>
            <a:fld id="{0BD9A499-DF97-4A46-AF3E-5185A772E437}" type="datetimeFigureOut">
              <a:rPr lang="fr-FR" smtClean="0"/>
              <a:t>28/07/2023</a:t>
            </a:fld>
            <a:endParaRPr lang="fr-FR"/>
          </a:p>
        </p:txBody>
      </p:sp>
      <p:sp>
        <p:nvSpPr>
          <p:cNvPr id="6" name="Espace réservé du pied de page 5">
            <a:extLst>
              <a:ext uri="{FF2B5EF4-FFF2-40B4-BE49-F238E27FC236}">
                <a16:creationId xmlns:a16="http://schemas.microsoft.com/office/drawing/2014/main" id="{3BF9D7CF-C40E-3575-677A-952C8804F83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7BF29FB-B0B9-2A80-D1DA-017F53A9FE05}"/>
              </a:ext>
            </a:extLst>
          </p:cNvPr>
          <p:cNvSpPr>
            <a:spLocks noGrp="1"/>
          </p:cNvSpPr>
          <p:nvPr>
            <p:ph type="sldNum" sz="quarter" idx="12"/>
          </p:nvPr>
        </p:nvSpPr>
        <p:spPr/>
        <p:txBody>
          <a:bodyPr/>
          <a:lstStyle/>
          <a:p>
            <a:fld id="{344A340C-404F-4048-B399-D5319DCA7DF9}" type="slidenum">
              <a:rPr lang="fr-FR" smtClean="0"/>
              <a:t>‹N°›</a:t>
            </a:fld>
            <a:endParaRPr lang="fr-FR"/>
          </a:p>
        </p:txBody>
      </p:sp>
    </p:spTree>
    <p:extLst>
      <p:ext uri="{BB962C8B-B14F-4D97-AF65-F5344CB8AC3E}">
        <p14:creationId xmlns:p14="http://schemas.microsoft.com/office/powerpoint/2010/main" val="2780971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D48D09-BC98-A069-86AD-DAA532EFC34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B381912-5451-CB33-1710-18FB9A919F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B9BFF28-64AD-9FF1-2F06-57D3B6AA1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36E9FBE-FECB-CD63-191A-979C7E243145}"/>
              </a:ext>
            </a:extLst>
          </p:cNvPr>
          <p:cNvSpPr>
            <a:spLocks noGrp="1"/>
          </p:cNvSpPr>
          <p:nvPr>
            <p:ph type="dt" sz="half" idx="10"/>
          </p:nvPr>
        </p:nvSpPr>
        <p:spPr/>
        <p:txBody>
          <a:bodyPr/>
          <a:lstStyle/>
          <a:p>
            <a:fld id="{0BD9A499-DF97-4A46-AF3E-5185A772E437}" type="datetimeFigureOut">
              <a:rPr lang="fr-FR" smtClean="0"/>
              <a:t>28/07/2023</a:t>
            </a:fld>
            <a:endParaRPr lang="fr-FR"/>
          </a:p>
        </p:txBody>
      </p:sp>
      <p:sp>
        <p:nvSpPr>
          <p:cNvPr id="6" name="Espace réservé du pied de page 5">
            <a:extLst>
              <a:ext uri="{FF2B5EF4-FFF2-40B4-BE49-F238E27FC236}">
                <a16:creationId xmlns:a16="http://schemas.microsoft.com/office/drawing/2014/main" id="{98CDC072-BF84-9CD3-F6F2-34928519BA7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980509C-AE6E-665D-3DC3-FEE8D940F3C9}"/>
              </a:ext>
            </a:extLst>
          </p:cNvPr>
          <p:cNvSpPr>
            <a:spLocks noGrp="1"/>
          </p:cNvSpPr>
          <p:nvPr>
            <p:ph type="sldNum" sz="quarter" idx="12"/>
          </p:nvPr>
        </p:nvSpPr>
        <p:spPr/>
        <p:txBody>
          <a:bodyPr/>
          <a:lstStyle/>
          <a:p>
            <a:fld id="{344A340C-404F-4048-B399-D5319DCA7DF9}" type="slidenum">
              <a:rPr lang="fr-FR" smtClean="0"/>
              <a:t>‹N°›</a:t>
            </a:fld>
            <a:endParaRPr lang="fr-FR"/>
          </a:p>
        </p:txBody>
      </p:sp>
    </p:spTree>
    <p:extLst>
      <p:ext uri="{BB962C8B-B14F-4D97-AF65-F5344CB8AC3E}">
        <p14:creationId xmlns:p14="http://schemas.microsoft.com/office/powerpoint/2010/main" val="2626789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E32B312-98A3-43BA-2FA8-C514BB85B4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5E6A076-538F-8ECC-D4C6-5C26F9E01A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C418188-E661-1B84-6593-227DFBD70C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9A499-DF97-4A46-AF3E-5185A772E437}" type="datetimeFigureOut">
              <a:rPr lang="fr-FR" smtClean="0"/>
              <a:t>28/07/2023</a:t>
            </a:fld>
            <a:endParaRPr lang="fr-FR"/>
          </a:p>
        </p:txBody>
      </p:sp>
      <p:sp>
        <p:nvSpPr>
          <p:cNvPr id="5" name="Espace réservé du pied de page 4">
            <a:extLst>
              <a:ext uri="{FF2B5EF4-FFF2-40B4-BE49-F238E27FC236}">
                <a16:creationId xmlns:a16="http://schemas.microsoft.com/office/drawing/2014/main" id="{C8253BBF-9DC1-BD64-7E9C-9D91A2F4C4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0938999-0C2A-5E6C-8583-49482B196B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A340C-404F-4048-B399-D5319DCA7DF9}" type="slidenum">
              <a:rPr lang="fr-FR" smtClean="0"/>
              <a:t>‹N°›</a:t>
            </a:fld>
            <a:endParaRPr lang="fr-FR"/>
          </a:p>
        </p:txBody>
      </p:sp>
    </p:spTree>
    <p:extLst>
      <p:ext uri="{BB962C8B-B14F-4D97-AF65-F5344CB8AC3E}">
        <p14:creationId xmlns:p14="http://schemas.microsoft.com/office/powerpoint/2010/main" val="2311655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CA8E8D-55BB-108C-016F-C745DB221BC7}"/>
              </a:ext>
            </a:extLst>
          </p:cNvPr>
          <p:cNvSpPr>
            <a:spLocks noGrp="1"/>
          </p:cNvSpPr>
          <p:nvPr>
            <p:ph type="ctrTitle"/>
          </p:nvPr>
        </p:nvSpPr>
        <p:spPr>
          <a:xfrm>
            <a:off x="1524000" y="1122363"/>
            <a:ext cx="9144000" cy="1655762"/>
          </a:xfrm>
        </p:spPr>
        <p:txBody>
          <a:bodyPr>
            <a:normAutofit fontScale="90000"/>
          </a:bodyPr>
          <a:lstStyle/>
          <a:p>
            <a:pPr algn="l"/>
            <a:r>
              <a:rPr lang="fr-FR" sz="6000" dirty="0"/>
              <a:t>Stopper la concentration foncière, </a:t>
            </a:r>
            <a:br>
              <a:rPr lang="fr-FR" sz="6000" dirty="0"/>
            </a:br>
            <a:r>
              <a:rPr lang="fr-FR" sz="6000" dirty="0"/>
              <a:t>			c’est possible</a:t>
            </a:r>
            <a:endParaRPr lang="fr-FR" dirty="0"/>
          </a:p>
        </p:txBody>
      </p:sp>
      <p:sp>
        <p:nvSpPr>
          <p:cNvPr id="3" name="Sous-titre 2">
            <a:extLst>
              <a:ext uri="{FF2B5EF4-FFF2-40B4-BE49-F238E27FC236}">
                <a16:creationId xmlns:a16="http://schemas.microsoft.com/office/drawing/2014/main" id="{5FD4DFE5-06AC-8BDB-0AFE-9549748BCD64}"/>
              </a:ext>
            </a:extLst>
          </p:cNvPr>
          <p:cNvSpPr>
            <a:spLocks noGrp="1"/>
          </p:cNvSpPr>
          <p:nvPr>
            <p:ph type="subTitle" idx="1"/>
          </p:nvPr>
        </p:nvSpPr>
        <p:spPr/>
        <p:txBody>
          <a:bodyPr>
            <a:normAutofit/>
          </a:bodyPr>
          <a:lstStyle/>
          <a:p>
            <a:r>
              <a:rPr lang="fr-FR" sz="8000" dirty="0"/>
              <a:t>Le cas de la France</a:t>
            </a:r>
          </a:p>
          <a:p>
            <a:endParaRPr lang="fr-FR" dirty="0"/>
          </a:p>
        </p:txBody>
      </p:sp>
    </p:spTree>
    <p:extLst>
      <p:ext uri="{BB962C8B-B14F-4D97-AF65-F5344CB8AC3E}">
        <p14:creationId xmlns:p14="http://schemas.microsoft.com/office/powerpoint/2010/main" val="406362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A92E7B-E057-5F45-7A83-E8E39CB60AC2}"/>
              </a:ext>
            </a:extLst>
          </p:cNvPr>
          <p:cNvSpPr>
            <a:spLocks noGrp="1"/>
          </p:cNvSpPr>
          <p:nvPr>
            <p:ph type="title"/>
          </p:nvPr>
        </p:nvSpPr>
        <p:spPr/>
        <p:txBody>
          <a:bodyPr/>
          <a:lstStyle/>
          <a:p>
            <a:r>
              <a:rPr lang="fr-FR" dirty="0"/>
              <a:t>Les enseignements de la loi en France</a:t>
            </a:r>
          </a:p>
        </p:txBody>
      </p:sp>
      <p:sp>
        <p:nvSpPr>
          <p:cNvPr id="3" name="Espace réservé du contenu 2">
            <a:extLst>
              <a:ext uri="{FF2B5EF4-FFF2-40B4-BE49-F238E27FC236}">
                <a16:creationId xmlns:a16="http://schemas.microsoft.com/office/drawing/2014/main" id="{A8B86A61-017D-65A6-CBE1-92AB80F23D49}"/>
              </a:ext>
            </a:extLst>
          </p:cNvPr>
          <p:cNvSpPr>
            <a:spLocks noGrp="1"/>
          </p:cNvSpPr>
          <p:nvPr>
            <p:ph idx="1"/>
          </p:nvPr>
        </p:nvSpPr>
        <p:spPr/>
        <p:txBody>
          <a:bodyPr/>
          <a:lstStyle/>
          <a:p>
            <a:r>
              <a:rPr lang="fr-FR" dirty="0"/>
              <a:t>Le point positif essentiel </a:t>
            </a:r>
          </a:p>
          <a:p>
            <a:pPr lvl="1"/>
            <a:r>
              <a:rPr lang="fr-FR" dirty="0"/>
              <a:t>La loi française montre qu’il est possible de réguler le transfert des parts de sociétés agricoles dans le cadre de la réglementation européenne, (d’autant plus que l’Union Européenne entend défendre une agricole familiale sur l’ensemble du territoire européen)</a:t>
            </a:r>
          </a:p>
          <a:p>
            <a:pPr lvl="1"/>
            <a:endParaRPr lang="fr-FR" dirty="0"/>
          </a:p>
          <a:p>
            <a:r>
              <a:rPr lang="fr-FR" dirty="0"/>
              <a:t>Le second point mis en lumière :</a:t>
            </a:r>
          </a:p>
          <a:p>
            <a:pPr lvl="1"/>
            <a:r>
              <a:rPr lang="fr-FR" dirty="0"/>
              <a:t>La nécessité de connaître les </a:t>
            </a:r>
            <a:r>
              <a:rPr lang="fr-FR" b="1" dirty="0"/>
              <a:t>bénéficiaires effectifs </a:t>
            </a:r>
            <a:r>
              <a:rPr lang="fr-FR" dirty="0"/>
              <a:t>des unités de production agricole et que l’accès à l’information soit très large auprès de tous les partenaires concernés</a:t>
            </a:r>
          </a:p>
          <a:p>
            <a:pPr lvl="1"/>
            <a:endParaRPr lang="fr-FR" dirty="0"/>
          </a:p>
          <a:p>
            <a:pPr lvl="1"/>
            <a:endParaRPr lang="fr-FR" dirty="0"/>
          </a:p>
          <a:p>
            <a:pPr marL="457200" lvl="1" indent="0">
              <a:buNone/>
            </a:pPr>
            <a:endParaRPr lang="fr-FR" dirty="0"/>
          </a:p>
          <a:p>
            <a:pPr marL="457200" lvl="1" indent="0">
              <a:buNone/>
            </a:pPr>
            <a:endParaRPr lang="fr-FR" dirty="0"/>
          </a:p>
        </p:txBody>
      </p:sp>
    </p:spTree>
    <p:extLst>
      <p:ext uri="{BB962C8B-B14F-4D97-AF65-F5344CB8AC3E}">
        <p14:creationId xmlns:p14="http://schemas.microsoft.com/office/powerpoint/2010/main" val="1151998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74E19F-0D89-377C-EDE1-E9614460C629}"/>
              </a:ext>
            </a:extLst>
          </p:cNvPr>
          <p:cNvSpPr>
            <a:spLocks noGrp="1"/>
          </p:cNvSpPr>
          <p:nvPr>
            <p:ph type="title"/>
          </p:nvPr>
        </p:nvSpPr>
        <p:spPr/>
        <p:txBody>
          <a:bodyPr/>
          <a:lstStyle/>
          <a:p>
            <a:r>
              <a:rPr lang="fr-FR" dirty="0"/>
              <a:t>Les bénéficiaires effectifs</a:t>
            </a:r>
          </a:p>
        </p:txBody>
      </p:sp>
      <p:sp>
        <p:nvSpPr>
          <p:cNvPr id="3" name="Espace réservé du contenu 2">
            <a:extLst>
              <a:ext uri="{FF2B5EF4-FFF2-40B4-BE49-F238E27FC236}">
                <a16:creationId xmlns:a16="http://schemas.microsoft.com/office/drawing/2014/main" id="{E9C345CC-B3BD-F373-8F8E-02A2939270DA}"/>
              </a:ext>
            </a:extLst>
          </p:cNvPr>
          <p:cNvSpPr>
            <a:spLocks noGrp="1"/>
          </p:cNvSpPr>
          <p:nvPr>
            <p:ph idx="1"/>
          </p:nvPr>
        </p:nvSpPr>
        <p:spPr/>
        <p:txBody>
          <a:bodyPr>
            <a:normAutofit/>
          </a:bodyPr>
          <a:lstStyle/>
          <a:p>
            <a:pPr marL="0" indent="0" algn="just" fontAlgn="base">
              <a:buNone/>
            </a:pPr>
            <a:r>
              <a:rPr lang="fr-FR" b="0" i="0" dirty="0">
                <a:solidFill>
                  <a:srgbClr val="000000"/>
                </a:solidFill>
                <a:effectLst/>
                <a:latin typeface="Gotham Rounded SSm A"/>
              </a:rPr>
              <a:t>Le</a:t>
            </a:r>
            <a:r>
              <a:rPr lang="fr-FR" b="1" i="0" dirty="0">
                <a:solidFill>
                  <a:srgbClr val="000000"/>
                </a:solidFill>
                <a:effectLst/>
                <a:latin typeface="Gotham Rounded SSm A"/>
              </a:rPr>
              <a:t> bénéficiaire effectif</a:t>
            </a:r>
            <a:r>
              <a:rPr lang="fr-FR" b="0" i="0" dirty="0">
                <a:solidFill>
                  <a:srgbClr val="000000"/>
                </a:solidFill>
                <a:effectLst/>
                <a:latin typeface="Gotham Rounded SSm A"/>
              </a:rPr>
              <a:t> est une “personne physique” et non une personne morale qui détient</a:t>
            </a:r>
            <a:r>
              <a:rPr lang="fr-FR" b="1" i="0" dirty="0">
                <a:solidFill>
                  <a:srgbClr val="000000"/>
                </a:solidFill>
                <a:effectLst/>
                <a:latin typeface="Gotham Rounded SSm A"/>
              </a:rPr>
              <a:t> directement ou indirectement 25% du capital</a:t>
            </a:r>
            <a:r>
              <a:rPr lang="fr-FR" b="0" i="0" dirty="0">
                <a:solidFill>
                  <a:srgbClr val="000000"/>
                </a:solidFill>
                <a:effectLst/>
                <a:latin typeface="Gotham Rounded SSm A"/>
              </a:rPr>
              <a:t> et/ou des droits de vote de la société</a:t>
            </a:r>
          </a:p>
          <a:p>
            <a:pPr algn="just" fontAlgn="base"/>
            <a:endParaRPr lang="fr-FR" b="0" i="0" dirty="0">
              <a:solidFill>
                <a:srgbClr val="022239"/>
              </a:solidFill>
              <a:effectLst/>
              <a:latin typeface="Roboto" panose="02000000000000000000" pitchFamily="2" charset="0"/>
            </a:endParaRPr>
          </a:p>
          <a:p>
            <a:pPr marL="0" indent="0" algn="just" fontAlgn="base">
              <a:buNone/>
            </a:pPr>
            <a:r>
              <a:rPr lang="fr-FR" b="0" i="0" dirty="0">
                <a:solidFill>
                  <a:srgbClr val="022239"/>
                </a:solidFill>
                <a:effectLst/>
                <a:latin typeface="Roboto" panose="02000000000000000000" pitchFamily="2" charset="0"/>
              </a:rPr>
              <a:t>Pour les luttes contre le blanchiment d’argent et le terrorisme, l’UE a demandé aux Etats membres de tenir les registres des </a:t>
            </a:r>
            <a:r>
              <a:rPr lang="fr-FR" b="1" i="0" dirty="0">
                <a:solidFill>
                  <a:srgbClr val="022239"/>
                </a:solidFill>
                <a:effectLst/>
                <a:latin typeface="Roboto" panose="02000000000000000000" pitchFamily="2" charset="0"/>
              </a:rPr>
              <a:t>bénéficiaires finaux </a:t>
            </a:r>
            <a:r>
              <a:rPr lang="fr-FR" b="0" i="0" dirty="0">
                <a:solidFill>
                  <a:srgbClr val="022239"/>
                </a:solidFill>
                <a:effectLst/>
                <a:latin typeface="Roboto" panose="02000000000000000000" pitchFamily="2" charset="0"/>
              </a:rPr>
              <a:t>des sociétés </a:t>
            </a:r>
          </a:p>
          <a:p>
            <a:pPr lvl="1" algn="just" fontAlgn="base"/>
            <a:r>
              <a:rPr lang="fr-FR" sz="1200" dirty="0" err="1">
                <a:solidFill>
                  <a:srgbClr val="FF0000"/>
                </a:solidFill>
                <a:latin typeface="Roboto" panose="02000000000000000000" pitchFamily="2" charset="0"/>
              </a:rPr>
              <a:t>cf</a:t>
            </a:r>
            <a:r>
              <a:rPr lang="fr-FR" sz="1200" dirty="0">
                <a:solidFill>
                  <a:srgbClr val="FF0000"/>
                </a:solidFill>
                <a:latin typeface="Roboto" panose="02000000000000000000" pitchFamily="2" charset="0"/>
              </a:rPr>
              <a:t> l</a:t>
            </a:r>
            <a:r>
              <a:rPr lang="fr-FR" sz="1200" b="0" i="0" dirty="0">
                <a:solidFill>
                  <a:srgbClr val="FF0000"/>
                </a:solidFill>
                <a:effectLst/>
                <a:latin typeface="Roboto" panose="02000000000000000000" pitchFamily="2" charset="0"/>
              </a:rPr>
              <a:t>a directive (UE) 2018/843 du Parlement européen et du Conseil du 30 mai 2018, modifiant la directive (UE) 2015/849</a:t>
            </a:r>
            <a:r>
              <a:rPr lang="fr-FR" sz="1200" dirty="0">
                <a:solidFill>
                  <a:srgbClr val="FF0000"/>
                </a:solidFill>
                <a:latin typeface="Roboto" panose="02000000000000000000" pitchFamily="2" charset="0"/>
              </a:rPr>
              <a:t>. </a:t>
            </a:r>
            <a:r>
              <a:rPr lang="fr-FR" sz="1200" b="0" i="0" dirty="0">
                <a:solidFill>
                  <a:srgbClr val="FF0000"/>
                </a:solidFill>
                <a:effectLst/>
                <a:latin typeface="Roboto" panose="02000000000000000000" pitchFamily="2" charset="0"/>
              </a:rPr>
              <a:t>Elle a été transposée en droit français par l'ordonnance n° 2020-115 du 12 février 2020 et les décrets n° 2020-118 et n° 2020-119 du 12 février 2020, parus au JO du 13 février 2020</a:t>
            </a:r>
            <a:endParaRPr lang="fr-FR" sz="1200" dirty="0"/>
          </a:p>
          <a:p>
            <a:pPr algn="just" fontAlgn="base"/>
            <a:endParaRPr lang="fr-FR" b="0" i="0" dirty="0">
              <a:solidFill>
                <a:srgbClr val="022239"/>
              </a:solidFill>
              <a:effectLst/>
              <a:latin typeface="Roboto" panose="02000000000000000000" pitchFamily="2" charset="0"/>
            </a:endParaRPr>
          </a:p>
        </p:txBody>
      </p:sp>
    </p:spTree>
    <p:extLst>
      <p:ext uri="{BB962C8B-B14F-4D97-AF65-F5344CB8AC3E}">
        <p14:creationId xmlns:p14="http://schemas.microsoft.com/office/powerpoint/2010/main" val="1997331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3E13BC-8438-45BF-0FC8-8BDC485A6DEC}"/>
              </a:ext>
            </a:extLst>
          </p:cNvPr>
          <p:cNvSpPr>
            <a:spLocks noGrp="1"/>
          </p:cNvSpPr>
          <p:nvPr>
            <p:ph type="title"/>
          </p:nvPr>
        </p:nvSpPr>
        <p:spPr/>
        <p:txBody>
          <a:bodyPr/>
          <a:lstStyle/>
          <a:p>
            <a:r>
              <a:rPr lang="fr-FR" dirty="0"/>
              <a:t>Les bénéficiaires effectifs (suite)</a:t>
            </a:r>
          </a:p>
        </p:txBody>
      </p:sp>
      <p:sp>
        <p:nvSpPr>
          <p:cNvPr id="3" name="Espace réservé du contenu 2">
            <a:extLst>
              <a:ext uri="{FF2B5EF4-FFF2-40B4-BE49-F238E27FC236}">
                <a16:creationId xmlns:a16="http://schemas.microsoft.com/office/drawing/2014/main" id="{23068123-6D53-15D9-6158-DF8808D6222C}"/>
              </a:ext>
            </a:extLst>
          </p:cNvPr>
          <p:cNvSpPr>
            <a:spLocks noGrp="1"/>
          </p:cNvSpPr>
          <p:nvPr>
            <p:ph idx="1"/>
          </p:nvPr>
        </p:nvSpPr>
        <p:spPr/>
        <p:txBody>
          <a:bodyPr>
            <a:normAutofit/>
          </a:bodyPr>
          <a:lstStyle/>
          <a:p>
            <a:r>
              <a:rPr lang="fr-FR" dirty="0"/>
              <a:t>Pour des raisons d’intérêt général </a:t>
            </a:r>
            <a:r>
              <a:rPr lang="fr-FR" sz="1800" dirty="0"/>
              <a:t>(lutte contre la concentration foncière, le climat, la biodiversité, la défense de l’agriculture paysanne, l’économie des territoires ruraux)</a:t>
            </a:r>
          </a:p>
          <a:p>
            <a:endParaRPr lang="fr-FR" dirty="0"/>
          </a:p>
          <a:p>
            <a:pPr marL="457200" lvl="1" indent="0">
              <a:buNone/>
            </a:pPr>
            <a:r>
              <a:rPr lang="fr-FR" b="1" dirty="0">
                <a:highlight>
                  <a:srgbClr val="FFFF00"/>
                </a:highlight>
              </a:rPr>
              <a:t>le fichier des « bénéficiaires finaux » des sociétés agricoles doit être largement ouvert à toutes les parties prenantes des politiques foncières</a:t>
            </a:r>
            <a:r>
              <a:rPr lang="fr-FR" dirty="0">
                <a:highlight>
                  <a:srgbClr val="FFFF00"/>
                </a:highlight>
              </a:rPr>
              <a:t> </a:t>
            </a:r>
            <a:r>
              <a:rPr lang="fr-FR" dirty="0"/>
              <a:t>et de la régulation des marchés des parts sociales de sociétés agricoles</a:t>
            </a:r>
          </a:p>
          <a:p>
            <a:pPr lvl="1"/>
            <a:endParaRPr lang="fr-FR" dirty="0"/>
          </a:p>
          <a:p>
            <a:pPr lvl="1"/>
            <a:endParaRPr lang="fr-FR" dirty="0"/>
          </a:p>
          <a:p>
            <a:pPr marL="457200" lvl="1" indent="0">
              <a:buNone/>
            </a:pPr>
            <a:r>
              <a:rPr lang="fr-FR" dirty="0"/>
              <a:t> </a:t>
            </a:r>
          </a:p>
          <a:p>
            <a:endParaRPr lang="fr-FR" dirty="0"/>
          </a:p>
        </p:txBody>
      </p:sp>
    </p:spTree>
    <p:extLst>
      <p:ext uri="{BB962C8B-B14F-4D97-AF65-F5344CB8AC3E}">
        <p14:creationId xmlns:p14="http://schemas.microsoft.com/office/powerpoint/2010/main" val="3764207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B9131DB-820E-33B7-0A2B-FD67771F8859}"/>
              </a:ext>
            </a:extLst>
          </p:cNvPr>
          <p:cNvSpPr>
            <a:spLocks noGrp="1"/>
          </p:cNvSpPr>
          <p:nvPr>
            <p:ph idx="1"/>
          </p:nvPr>
        </p:nvSpPr>
        <p:spPr>
          <a:xfrm>
            <a:off x="473674" y="595056"/>
            <a:ext cx="10515600" cy="4351338"/>
          </a:xfrm>
        </p:spPr>
        <p:txBody>
          <a:bodyPr>
            <a:normAutofit fontScale="55000" lnSpcReduction="20000"/>
          </a:bodyPr>
          <a:lstStyle/>
          <a:p>
            <a:r>
              <a:rPr lang="fr-FR" sz="3800" dirty="0">
                <a:latin typeface="+mj-lt"/>
              </a:rPr>
              <a:t>A défaut de contrôle effectif du marché des parts sociales des sociétés agricoles, la concentration des terres se poursuivra :</a:t>
            </a:r>
          </a:p>
          <a:p>
            <a:pPr marL="0" indent="0">
              <a:buNone/>
            </a:pPr>
            <a:endParaRPr lang="fr-FR" sz="3800" dirty="0">
              <a:latin typeface="+mj-lt"/>
            </a:endParaRPr>
          </a:p>
          <a:p>
            <a:pPr marL="457200" lvl="1" indent="0">
              <a:buNone/>
            </a:pPr>
            <a:r>
              <a:rPr lang="fr-FR" dirty="0">
                <a:latin typeface="+mj-lt"/>
              </a:rPr>
              <a:t>dans les territoires les plus propices (terre de bonne qualité agronomique, avec le cas échéant une ressource en eau assurée), avec la mise en place progressive d’une agriculture capitaliste à salariés et à prestataires (en passant par des « exploitations patronales ») sur la base de systèmes de production simplifié, sur de grandes parcelles, sans arbres, loin de l’agriculture biologique et agroécologique, de l’agriculture paysanne qui crée plus de valeur et offre plus d’emplois par unité de surface </a:t>
            </a:r>
          </a:p>
          <a:p>
            <a:pPr lvl="1"/>
            <a:endParaRPr lang="fr-FR" dirty="0">
              <a:latin typeface="+mj-lt"/>
            </a:endParaRPr>
          </a:p>
          <a:p>
            <a:pPr marL="457200" lvl="1" indent="0">
              <a:buNone/>
            </a:pPr>
            <a:r>
              <a:rPr lang="fr-FR" i="1" dirty="0">
                <a:latin typeface="+mj-lt"/>
              </a:rPr>
              <a:t>Cette agriculture capitaliste bénéfice d’économie d’échelle, ne supporte pas les coûts de la dégradation du climat, de la biodiversité, tente toujours de rémunérer le moins possible la main d’œuvre salariée; elle bénéficie de subventions, d’aides fiscales. Elle appauvrit les régions rurales. Le capitalisme envahit l’agriculture à partir du moment où il existe des opportunités d’obtention de rendements financiers importants pour les capitaux engagés;  </a:t>
            </a:r>
          </a:p>
          <a:p>
            <a:endParaRPr lang="fr-FR" dirty="0">
              <a:latin typeface="+mj-lt"/>
            </a:endParaRPr>
          </a:p>
          <a:p>
            <a:r>
              <a:rPr lang="fr-FR" sz="3800" dirty="0">
                <a:latin typeface="+mj-lt"/>
              </a:rPr>
              <a:t>En France, faute de régulation, les 17 millions d’hectares arables pourraient être contrôlés à terme  par :</a:t>
            </a:r>
          </a:p>
          <a:p>
            <a:pPr lvl="1"/>
            <a:r>
              <a:rPr lang="fr-FR" sz="3800" dirty="0">
                <a:latin typeface="+mj-lt"/>
              </a:rPr>
              <a:t>10 000 personnes en lot de 1 700 ha </a:t>
            </a:r>
          </a:p>
          <a:p>
            <a:pPr marL="457200" lvl="1" indent="0">
              <a:buNone/>
            </a:pPr>
            <a:r>
              <a:rPr lang="fr-FR" sz="3800" dirty="0">
                <a:latin typeface="+mj-lt"/>
              </a:rPr>
              <a:t>	puis par 1 700 personnes en lot de 10 000 ha </a:t>
            </a:r>
          </a:p>
          <a:p>
            <a:pPr lvl="1"/>
            <a:r>
              <a:rPr lang="fr-FR" sz="3800" dirty="0">
                <a:latin typeface="+mj-lt"/>
              </a:rPr>
              <a:t>ces unités resteraient toujours petites face aux unités de 20 000 ha, voire de plus </a:t>
            </a:r>
          </a:p>
          <a:p>
            <a:pPr marL="457200" lvl="1" indent="0">
              <a:buNone/>
            </a:pPr>
            <a:r>
              <a:rPr lang="fr-FR" sz="3800" dirty="0">
                <a:latin typeface="+mj-lt"/>
              </a:rPr>
              <a:t>de 100 000 ha de par le monde </a:t>
            </a:r>
          </a:p>
          <a:p>
            <a:pPr marL="0" indent="0">
              <a:buNone/>
            </a:pPr>
            <a:endParaRPr lang="fr-FR" dirty="0"/>
          </a:p>
          <a:p>
            <a:pPr marL="0" indent="0">
              <a:buNone/>
            </a:pPr>
            <a:endParaRPr lang="fr-FR" dirty="0"/>
          </a:p>
          <a:p>
            <a:endParaRPr lang="fr-FR" dirty="0"/>
          </a:p>
          <a:p>
            <a:endParaRPr lang="fr-FR" dirty="0"/>
          </a:p>
        </p:txBody>
      </p:sp>
    </p:spTree>
    <p:extLst>
      <p:ext uri="{BB962C8B-B14F-4D97-AF65-F5344CB8AC3E}">
        <p14:creationId xmlns:p14="http://schemas.microsoft.com/office/powerpoint/2010/main" val="2795367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2980780F-CF92-FAE9-552E-B64C4265CA69}"/>
              </a:ext>
            </a:extLst>
          </p:cNvPr>
          <p:cNvSpPr txBox="1">
            <a:spLocks/>
          </p:cNvSpPr>
          <p:nvPr/>
        </p:nvSpPr>
        <p:spPr>
          <a:xfrm>
            <a:off x="366582" y="786581"/>
            <a:ext cx="10389973" cy="2873864"/>
          </a:xfrm>
          <a:prstGeom prst="rect">
            <a:avLst/>
          </a:prstGeom>
        </p:spPr>
        <p:txBody>
          <a:bodyPr vert="horz" lIns="91440" tIns="45720" rIns="91440" bIns="45720" rtlCol="0" anchor="ctr">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9800" dirty="0"/>
              <a:t>L’agriculture paysanne est d’intérêt général</a:t>
            </a:r>
          </a:p>
          <a:p>
            <a:endParaRPr lang="fr-FR" sz="9800" dirty="0"/>
          </a:p>
          <a:p>
            <a:r>
              <a:rPr lang="fr-FR" sz="9800" dirty="0"/>
              <a:t>Elle exige une régulation du marché des parts des sociétés agricoles </a:t>
            </a:r>
          </a:p>
          <a:p>
            <a:r>
              <a:rPr lang="fr-FR" sz="9800" dirty="0"/>
              <a:t>dans un cadre cohérent d’une politique agricole</a:t>
            </a:r>
          </a:p>
          <a:p>
            <a:r>
              <a:rPr lang="fr-FR" dirty="0"/>
              <a:t>	</a:t>
            </a:r>
          </a:p>
        </p:txBody>
      </p:sp>
      <p:sp>
        <p:nvSpPr>
          <p:cNvPr id="2" name="Titre 1">
            <a:extLst>
              <a:ext uri="{FF2B5EF4-FFF2-40B4-BE49-F238E27FC236}">
                <a16:creationId xmlns:a16="http://schemas.microsoft.com/office/drawing/2014/main" id="{DC9331F8-E397-B97A-DB3E-17A587CE649A}"/>
              </a:ext>
            </a:extLst>
          </p:cNvPr>
          <p:cNvSpPr>
            <a:spLocks noGrp="1"/>
          </p:cNvSpPr>
          <p:nvPr>
            <p:ph type="title"/>
          </p:nvPr>
        </p:nvSpPr>
        <p:spPr>
          <a:xfrm>
            <a:off x="700549" y="4917460"/>
            <a:ext cx="10515600" cy="1325563"/>
          </a:xfrm>
        </p:spPr>
        <p:txBody>
          <a:bodyPr/>
          <a:lstStyle/>
          <a:p>
            <a:r>
              <a:rPr lang="fr-FR" i="1" dirty="0"/>
              <a:t>Merci de votre attention</a:t>
            </a:r>
          </a:p>
        </p:txBody>
      </p:sp>
    </p:spTree>
    <p:extLst>
      <p:ext uri="{BB962C8B-B14F-4D97-AF65-F5344CB8AC3E}">
        <p14:creationId xmlns:p14="http://schemas.microsoft.com/office/powerpoint/2010/main" val="742296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044082-285F-56AF-EB7C-8EA5EE9AFCDF}"/>
              </a:ext>
            </a:extLst>
          </p:cNvPr>
          <p:cNvSpPr>
            <a:spLocks noGrp="1"/>
          </p:cNvSpPr>
          <p:nvPr>
            <p:ph type="title"/>
          </p:nvPr>
        </p:nvSpPr>
        <p:spPr/>
        <p:txBody>
          <a:bodyPr/>
          <a:lstStyle/>
          <a:p>
            <a:r>
              <a:rPr lang="fr-FR" dirty="0"/>
              <a:t>La concentration foncière</a:t>
            </a:r>
          </a:p>
        </p:txBody>
      </p:sp>
      <p:sp>
        <p:nvSpPr>
          <p:cNvPr id="3" name="Espace réservé du contenu 2">
            <a:extLst>
              <a:ext uri="{FF2B5EF4-FFF2-40B4-BE49-F238E27FC236}">
                <a16:creationId xmlns:a16="http://schemas.microsoft.com/office/drawing/2014/main" id="{A12A4E61-5D92-9B26-1F11-4D307ADACC7C}"/>
              </a:ext>
            </a:extLst>
          </p:cNvPr>
          <p:cNvSpPr>
            <a:spLocks noGrp="1"/>
          </p:cNvSpPr>
          <p:nvPr>
            <p:ph idx="1"/>
          </p:nvPr>
        </p:nvSpPr>
        <p:spPr/>
        <p:txBody>
          <a:bodyPr>
            <a:normAutofit lnSpcReduction="10000"/>
          </a:bodyPr>
          <a:lstStyle/>
          <a:p>
            <a:pPr marL="0" indent="0">
              <a:buNone/>
            </a:pPr>
            <a:r>
              <a:rPr lang="fr-FR" sz="2400" i="1" dirty="0">
                <a:latin typeface="+mj-lt"/>
              </a:rPr>
              <a:t>On entend par concentration foncière :</a:t>
            </a:r>
          </a:p>
          <a:p>
            <a:pPr marL="0" indent="0">
              <a:buNone/>
            </a:pPr>
            <a:endParaRPr lang="fr-FR" dirty="0">
              <a:latin typeface="+mj-lt"/>
            </a:endParaRPr>
          </a:p>
          <a:p>
            <a:pPr marL="457200" lvl="1" indent="0">
              <a:buNone/>
            </a:pPr>
            <a:r>
              <a:rPr lang="fr-FR" dirty="0">
                <a:highlight>
                  <a:srgbClr val="FFFF00"/>
                </a:highlight>
                <a:latin typeface="+mj-lt"/>
              </a:rPr>
              <a:t>la prise de contrôle de l’usage de grandes surfaces agricoles </a:t>
            </a:r>
          </a:p>
          <a:p>
            <a:pPr marL="457200" lvl="1" indent="0">
              <a:buNone/>
            </a:pPr>
            <a:r>
              <a:rPr lang="fr-FR" dirty="0">
                <a:latin typeface="+mj-lt"/>
              </a:rPr>
              <a:t>	- par des investisseurs qui ne participent pas aux travaux agricoles</a:t>
            </a:r>
          </a:p>
          <a:p>
            <a:pPr marL="457200" lvl="1" indent="0">
              <a:buNone/>
            </a:pPr>
            <a:r>
              <a:rPr lang="fr-FR" dirty="0">
                <a:latin typeface="+mj-lt"/>
              </a:rPr>
              <a:t>	- ou par des agriculteurs, qui ont recours à des salariés et/ou à des 		prestataires de services</a:t>
            </a:r>
          </a:p>
          <a:p>
            <a:pPr marL="457200" lvl="1" indent="0">
              <a:buNone/>
            </a:pPr>
            <a:endParaRPr lang="fr-FR" dirty="0">
              <a:latin typeface="+mj-lt"/>
            </a:endParaRPr>
          </a:p>
          <a:p>
            <a:pPr marL="457200" lvl="1" indent="0">
              <a:buNone/>
            </a:pPr>
            <a:r>
              <a:rPr lang="fr-FR" dirty="0">
                <a:latin typeface="+mj-lt"/>
              </a:rPr>
              <a:t>via  : </a:t>
            </a:r>
          </a:p>
          <a:p>
            <a:pPr marL="457200" lvl="1" indent="0">
              <a:buNone/>
            </a:pPr>
            <a:r>
              <a:rPr lang="fr-FR" dirty="0">
                <a:latin typeface="+mj-lt"/>
              </a:rPr>
              <a:t>	- l’achat de terres</a:t>
            </a:r>
          </a:p>
          <a:p>
            <a:pPr marL="457200" lvl="1" indent="0">
              <a:buNone/>
            </a:pPr>
            <a:r>
              <a:rPr lang="fr-FR" dirty="0">
                <a:latin typeface="+mj-lt"/>
              </a:rPr>
              <a:t>	- la location de terres</a:t>
            </a:r>
          </a:p>
          <a:p>
            <a:pPr marL="457200" lvl="1" indent="0">
              <a:buNone/>
            </a:pPr>
            <a:r>
              <a:rPr lang="fr-FR" dirty="0">
                <a:latin typeface="+mj-lt"/>
              </a:rPr>
              <a:t>	- </a:t>
            </a:r>
            <a:r>
              <a:rPr lang="fr-FR" dirty="0">
                <a:highlight>
                  <a:srgbClr val="FFFF00"/>
                </a:highlight>
                <a:latin typeface="+mj-lt"/>
              </a:rPr>
              <a:t>la prise de contrôle de sociétés de production agricole, détenant et/ou 	louant	des terres </a:t>
            </a:r>
          </a:p>
        </p:txBody>
      </p:sp>
    </p:spTree>
    <p:extLst>
      <p:ext uri="{BB962C8B-B14F-4D97-AF65-F5344CB8AC3E}">
        <p14:creationId xmlns:p14="http://schemas.microsoft.com/office/powerpoint/2010/main" val="223555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053F7F-6944-2685-9AC1-9FA2F7533659}"/>
              </a:ext>
            </a:extLst>
          </p:cNvPr>
          <p:cNvSpPr>
            <a:spLocks noGrp="1"/>
          </p:cNvSpPr>
          <p:nvPr>
            <p:ph type="title"/>
          </p:nvPr>
        </p:nvSpPr>
        <p:spPr/>
        <p:txBody>
          <a:bodyPr/>
          <a:lstStyle/>
          <a:p>
            <a:r>
              <a:rPr lang="fr-FR" dirty="0"/>
              <a:t>Sociétés agricoles et investisseurs en France</a:t>
            </a:r>
          </a:p>
        </p:txBody>
      </p:sp>
      <p:graphicFrame>
        <p:nvGraphicFramePr>
          <p:cNvPr id="4" name="Espace réservé du contenu 3">
            <a:extLst>
              <a:ext uri="{FF2B5EF4-FFF2-40B4-BE49-F238E27FC236}">
                <a16:creationId xmlns:a16="http://schemas.microsoft.com/office/drawing/2014/main" id="{A69A972F-B7B8-0D7D-0DCE-EF8932961F84}"/>
              </a:ext>
            </a:extLst>
          </p:cNvPr>
          <p:cNvGraphicFramePr>
            <a:graphicFrameLocks noGrp="1"/>
          </p:cNvGraphicFramePr>
          <p:nvPr>
            <p:ph sz="half" idx="2"/>
            <p:extLst>
              <p:ext uri="{D42A27DB-BD31-4B8C-83A1-F6EECF244321}">
                <p14:modId xmlns:p14="http://schemas.microsoft.com/office/powerpoint/2010/main" val="194133142"/>
              </p:ext>
            </p:extLst>
          </p:nvPr>
        </p:nvGraphicFramePr>
        <p:xfrm>
          <a:off x="726500" y="1587468"/>
          <a:ext cx="5157785" cy="4926227"/>
        </p:xfrm>
        <a:graphic>
          <a:graphicData uri="http://schemas.openxmlformats.org/drawingml/2006/table">
            <a:tbl>
              <a:tblPr/>
              <a:tblGrid>
                <a:gridCol w="1034175">
                  <a:extLst>
                    <a:ext uri="{9D8B030D-6E8A-4147-A177-3AD203B41FA5}">
                      <a16:colId xmlns:a16="http://schemas.microsoft.com/office/drawing/2014/main" val="3418010331"/>
                    </a:ext>
                  </a:extLst>
                </a:gridCol>
                <a:gridCol w="1780352">
                  <a:extLst>
                    <a:ext uri="{9D8B030D-6E8A-4147-A177-3AD203B41FA5}">
                      <a16:colId xmlns:a16="http://schemas.microsoft.com/office/drawing/2014/main" val="1806285497"/>
                    </a:ext>
                  </a:extLst>
                </a:gridCol>
                <a:gridCol w="2343258">
                  <a:extLst>
                    <a:ext uri="{9D8B030D-6E8A-4147-A177-3AD203B41FA5}">
                      <a16:colId xmlns:a16="http://schemas.microsoft.com/office/drawing/2014/main" val="3391657482"/>
                    </a:ext>
                  </a:extLst>
                </a:gridCol>
              </a:tblGrid>
              <a:tr h="538897">
                <a:tc>
                  <a:txBody>
                    <a:bodyPr/>
                    <a:lstStyle/>
                    <a:p>
                      <a:pPr algn="l" fontAlgn="ctr"/>
                      <a:endParaRPr lang="fr-FR" sz="1400" b="0" i="0" u="none" strike="noStrike">
                        <a:solidFill>
                          <a:srgbClr val="000000"/>
                        </a:solidFill>
                        <a:effectLst/>
                        <a:latin typeface="Calibri" panose="020F0502020204030204" pitchFamily="34" charset="0"/>
                      </a:endParaRPr>
                    </a:p>
                  </a:txBody>
                  <a:tcPr marL="5174" marR="5174" marT="5174"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ctr"/>
                      <a:endParaRPr lang="fr-FR" sz="1400" b="0" i="0" u="none" strike="noStrike">
                        <a:solidFill>
                          <a:srgbClr val="000000"/>
                        </a:solidFill>
                        <a:effectLst/>
                        <a:latin typeface="Calibri" panose="020F0502020204030204" pitchFamily="34" charset="0"/>
                      </a:endParaRPr>
                    </a:p>
                  </a:txBody>
                  <a:tcPr marL="5174" marR="5174" marT="5174"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l" fontAlgn="ctr"/>
                      <a:r>
                        <a:rPr lang="fr-FR" sz="1400" b="0" i="0" u="none" strike="noStrike">
                          <a:solidFill>
                            <a:srgbClr val="000000"/>
                          </a:solidFill>
                          <a:effectLst/>
                          <a:latin typeface="Calibri" panose="020F0502020204030204" pitchFamily="34" charset="0"/>
                        </a:rPr>
                        <a:t>Répartition du capital social</a:t>
                      </a:r>
                    </a:p>
                  </a:txBody>
                  <a:tcPr marL="5174" marR="5174" marT="517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3763979"/>
                  </a:ext>
                </a:extLst>
              </a:tr>
              <a:tr h="1651839">
                <a:tc>
                  <a:txBody>
                    <a:bodyPr/>
                    <a:lstStyle/>
                    <a:p>
                      <a:pPr algn="l" fontAlgn="ctr"/>
                      <a:r>
                        <a:rPr lang="fr-FR" sz="1400" b="0" i="0" u="none" strike="noStrike">
                          <a:solidFill>
                            <a:srgbClr val="000000"/>
                          </a:solidFill>
                          <a:effectLst/>
                          <a:latin typeface="Calibri" panose="020F0502020204030204" pitchFamily="34" charset="0"/>
                        </a:rPr>
                        <a:t>GAEC</a:t>
                      </a:r>
                    </a:p>
                  </a:txBody>
                  <a:tcPr marL="5174" marR="5174" marT="5174"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1400" b="0" i="0" u="none" strike="noStrike">
                          <a:solidFill>
                            <a:srgbClr val="000000"/>
                          </a:solidFill>
                          <a:effectLst/>
                          <a:latin typeface="Calibri" panose="020F0502020204030204" pitchFamily="34" charset="0"/>
                        </a:rPr>
                        <a:t>Groupement agricole d'exploitation en commun</a:t>
                      </a:r>
                    </a:p>
                  </a:txBody>
                  <a:tcPr marL="5174" marR="5174" marT="517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1400" b="0" i="0" u="none" strike="noStrike" dirty="0">
                          <a:solidFill>
                            <a:srgbClr val="000000"/>
                          </a:solidFill>
                          <a:effectLst/>
                          <a:latin typeface="Calibri" panose="020F0502020204030204" pitchFamily="34" charset="0"/>
                        </a:rPr>
                        <a:t>le capital est détenu entièrement par des associés </a:t>
                      </a:r>
                      <a:r>
                        <a:rPr lang="fr-FR" sz="1400" b="0" i="0" u="none" strike="noStrike" dirty="0" err="1">
                          <a:solidFill>
                            <a:srgbClr val="000000"/>
                          </a:solidFill>
                          <a:effectLst/>
                          <a:latin typeface="Calibri" panose="020F0502020204030204" pitchFamily="34" charset="0"/>
                        </a:rPr>
                        <a:t>exploitant.e.s</a:t>
                      </a:r>
                      <a:r>
                        <a:rPr lang="fr-FR" sz="1400" b="0" i="0" u="none" strike="noStrike" dirty="0">
                          <a:solidFill>
                            <a:srgbClr val="000000"/>
                          </a:solidFill>
                          <a:effectLst/>
                          <a:latin typeface="Calibri" panose="020F0502020204030204" pitchFamily="34" charset="0"/>
                        </a:rPr>
                        <a:t> (</a:t>
                      </a:r>
                      <a:r>
                        <a:rPr lang="fr-FR" sz="1400" b="0" i="0" u="none" strike="noStrike" dirty="0" err="1">
                          <a:solidFill>
                            <a:srgbClr val="000000"/>
                          </a:solidFill>
                          <a:effectLst/>
                          <a:latin typeface="Calibri" panose="020F0502020204030204" pitchFamily="34" charset="0"/>
                        </a:rPr>
                        <a:t>paysan.e.s</a:t>
                      </a:r>
                      <a:r>
                        <a:rPr lang="fr-FR" sz="1400" b="0" i="0" u="none" strike="noStrike" dirty="0">
                          <a:solidFill>
                            <a:srgbClr val="000000"/>
                          </a:solidFill>
                          <a:effectLst/>
                          <a:latin typeface="Calibri" panose="020F0502020204030204" pitchFamily="34" charset="0"/>
                        </a:rPr>
                        <a:t>, </a:t>
                      </a:r>
                      <a:r>
                        <a:rPr lang="fr-FR" sz="1400" b="0" i="0" u="none" strike="noStrike" dirty="0" err="1">
                          <a:solidFill>
                            <a:srgbClr val="000000"/>
                          </a:solidFill>
                          <a:effectLst/>
                          <a:latin typeface="Calibri" panose="020F0502020204030204" pitchFamily="34" charset="0"/>
                        </a:rPr>
                        <a:t>agriculteur.rice.s</a:t>
                      </a:r>
                      <a:r>
                        <a:rPr lang="fr-FR" sz="1400" b="0" i="0" u="none" strike="noStrike" dirty="0">
                          <a:solidFill>
                            <a:srgbClr val="000000"/>
                          </a:solidFill>
                          <a:effectLst/>
                          <a:latin typeface="Calibri" panose="020F0502020204030204" pitchFamily="34" charset="0"/>
                        </a:rPr>
                        <a:t>)</a:t>
                      </a:r>
                    </a:p>
                  </a:txBody>
                  <a:tcPr marL="5174" marR="5174" marT="5174"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6934061"/>
                  </a:ext>
                </a:extLst>
              </a:tr>
              <a:tr h="1235950">
                <a:tc>
                  <a:txBody>
                    <a:bodyPr/>
                    <a:lstStyle/>
                    <a:p>
                      <a:pPr algn="l" fontAlgn="ctr"/>
                      <a:r>
                        <a:rPr lang="fr-FR" sz="1400" b="0" i="0" u="none" strike="noStrike">
                          <a:solidFill>
                            <a:srgbClr val="000000"/>
                          </a:solidFill>
                          <a:effectLst/>
                          <a:latin typeface="Calibri" panose="020F0502020204030204" pitchFamily="34" charset="0"/>
                        </a:rPr>
                        <a:t>EARL</a:t>
                      </a:r>
                    </a:p>
                  </a:txBody>
                  <a:tcPr marL="5174" marR="5174" marT="5174"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1400" b="0" i="0" u="none" strike="noStrike">
                          <a:solidFill>
                            <a:srgbClr val="000000"/>
                          </a:solidFill>
                          <a:effectLst/>
                          <a:latin typeface="Calibri" panose="020F0502020204030204" pitchFamily="34" charset="0"/>
                        </a:rPr>
                        <a:t>entreprise agricole à responsabilité limitée</a:t>
                      </a:r>
                    </a:p>
                  </a:txBody>
                  <a:tcPr marL="5174" marR="5174" marT="517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1400" b="0" i="0" u="none" strike="noStrike" dirty="0">
                          <a:solidFill>
                            <a:srgbClr val="000000"/>
                          </a:solidFill>
                          <a:effectLst/>
                          <a:latin typeface="Calibri" panose="020F0502020204030204" pitchFamily="34" charset="0"/>
                        </a:rPr>
                        <a:t>les </a:t>
                      </a:r>
                      <a:r>
                        <a:rPr lang="fr-FR" sz="1400" b="0" i="0" u="none" strike="noStrike" dirty="0" err="1">
                          <a:solidFill>
                            <a:srgbClr val="000000"/>
                          </a:solidFill>
                          <a:effectLst/>
                          <a:latin typeface="Calibri" panose="020F0502020204030204" pitchFamily="34" charset="0"/>
                        </a:rPr>
                        <a:t>associé.e.s</a:t>
                      </a:r>
                      <a:r>
                        <a:rPr lang="fr-FR" sz="1400" b="0" i="0" u="none" strike="noStrike" dirty="0">
                          <a:solidFill>
                            <a:srgbClr val="000000"/>
                          </a:solidFill>
                          <a:effectLst/>
                          <a:latin typeface="Calibri" panose="020F0502020204030204" pitchFamily="34" charset="0"/>
                        </a:rPr>
                        <a:t> </a:t>
                      </a:r>
                      <a:r>
                        <a:rPr lang="fr-FR" sz="1400" b="0" i="0" u="none" strike="noStrike" dirty="0" err="1">
                          <a:solidFill>
                            <a:srgbClr val="000000"/>
                          </a:solidFill>
                          <a:effectLst/>
                          <a:latin typeface="Calibri" panose="020F0502020204030204" pitchFamily="34" charset="0"/>
                        </a:rPr>
                        <a:t>exploitant.e.s</a:t>
                      </a:r>
                      <a:r>
                        <a:rPr lang="fr-FR" sz="1400" b="0" i="0" u="none" strike="noStrike" dirty="0">
                          <a:solidFill>
                            <a:srgbClr val="000000"/>
                          </a:solidFill>
                          <a:effectLst/>
                          <a:latin typeface="Calibri" panose="020F0502020204030204" pitchFamily="34" charset="0"/>
                        </a:rPr>
                        <a:t> détiennent au moins la moitié du capital</a:t>
                      </a:r>
                    </a:p>
                  </a:txBody>
                  <a:tcPr marL="5174" marR="5174" marT="5174"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6816085"/>
                  </a:ext>
                </a:extLst>
              </a:tr>
              <a:tr h="1499541">
                <a:tc>
                  <a:txBody>
                    <a:bodyPr/>
                    <a:lstStyle/>
                    <a:p>
                      <a:pPr algn="l" fontAlgn="ctr"/>
                      <a:r>
                        <a:rPr lang="fr-FR" sz="2000" b="0" i="0" u="none" strike="noStrike" dirty="0">
                          <a:solidFill>
                            <a:srgbClr val="000000"/>
                          </a:solidFill>
                          <a:effectLst/>
                          <a:highlight>
                            <a:srgbClr val="FFFF00"/>
                          </a:highlight>
                          <a:latin typeface="Calibri" panose="020F0502020204030204" pitchFamily="34" charset="0"/>
                        </a:rPr>
                        <a:t>SCEA, SA, </a:t>
                      </a:r>
                    </a:p>
                  </a:txBody>
                  <a:tcPr marL="5174" marR="5174" marT="5174" marB="0" anchor="ctr">
                    <a:lnL w="190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1400" b="0" i="0" u="none" strike="noStrike" dirty="0">
                          <a:solidFill>
                            <a:srgbClr val="000000"/>
                          </a:solidFill>
                          <a:effectLst/>
                          <a:highlight>
                            <a:srgbClr val="FFFF00"/>
                          </a:highlight>
                          <a:latin typeface="Calibri" panose="020F0502020204030204" pitchFamily="34" charset="0"/>
                        </a:rPr>
                        <a:t>Société Civile d’Exploitation Agricole, </a:t>
                      </a:r>
                    </a:p>
                    <a:p>
                      <a:pPr algn="l" fontAlgn="ctr"/>
                      <a:br>
                        <a:rPr lang="fr-FR" sz="1400" b="0" i="0" u="none" strike="noStrike" dirty="0">
                          <a:solidFill>
                            <a:srgbClr val="000000"/>
                          </a:solidFill>
                          <a:effectLst/>
                          <a:highlight>
                            <a:srgbClr val="FFFF00"/>
                          </a:highlight>
                          <a:latin typeface="Calibri" panose="020F0502020204030204" pitchFamily="34" charset="0"/>
                        </a:rPr>
                      </a:br>
                      <a:r>
                        <a:rPr lang="fr-FR" sz="1400" b="0" i="0" u="none" strike="noStrike" dirty="0">
                          <a:solidFill>
                            <a:srgbClr val="000000"/>
                          </a:solidFill>
                          <a:effectLst/>
                          <a:highlight>
                            <a:srgbClr val="FFFF00"/>
                          </a:highlight>
                          <a:latin typeface="Calibri" panose="020F0502020204030204" pitchFamily="34" charset="0"/>
                        </a:rPr>
                        <a:t>Société Anonyme</a:t>
                      </a:r>
                    </a:p>
                  </a:txBody>
                  <a:tcPr marL="5174" marR="5174" marT="5174"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fr-FR" sz="1400" b="0" i="0" u="none" strike="noStrike" dirty="0">
                          <a:solidFill>
                            <a:srgbClr val="000000"/>
                          </a:solidFill>
                          <a:effectLst/>
                          <a:highlight>
                            <a:srgbClr val="FFFF00"/>
                          </a:highlight>
                          <a:latin typeface="Calibri" panose="020F0502020204030204" pitchFamily="34" charset="0"/>
                        </a:rPr>
                        <a:t>les </a:t>
                      </a:r>
                      <a:r>
                        <a:rPr lang="fr-FR" sz="1400" b="0" i="0" u="none" strike="noStrike" dirty="0" err="1">
                          <a:solidFill>
                            <a:srgbClr val="000000"/>
                          </a:solidFill>
                          <a:effectLst/>
                          <a:highlight>
                            <a:srgbClr val="FFFF00"/>
                          </a:highlight>
                          <a:latin typeface="Calibri" panose="020F0502020204030204" pitchFamily="34" charset="0"/>
                        </a:rPr>
                        <a:t>associé.e.s</a:t>
                      </a:r>
                      <a:r>
                        <a:rPr lang="fr-FR" sz="1400" b="0" i="0" u="none" strike="noStrike" dirty="0">
                          <a:solidFill>
                            <a:srgbClr val="000000"/>
                          </a:solidFill>
                          <a:effectLst/>
                          <a:highlight>
                            <a:srgbClr val="FFFF00"/>
                          </a:highlight>
                          <a:latin typeface="Calibri" panose="020F0502020204030204" pitchFamily="34" charset="0"/>
                        </a:rPr>
                        <a:t> ne sont pas obligatoirement des </a:t>
                      </a:r>
                      <a:r>
                        <a:rPr lang="fr-FR" sz="1400" b="0" i="0" u="none" strike="noStrike" dirty="0" err="1">
                          <a:solidFill>
                            <a:srgbClr val="000000"/>
                          </a:solidFill>
                          <a:effectLst/>
                          <a:highlight>
                            <a:srgbClr val="FFFF00"/>
                          </a:highlight>
                          <a:latin typeface="Calibri" panose="020F0502020204030204" pitchFamily="34" charset="0"/>
                        </a:rPr>
                        <a:t>exploitant.e.s</a:t>
                      </a:r>
                      <a:r>
                        <a:rPr lang="fr-FR" sz="1400" b="0" i="0" u="none" strike="noStrike" dirty="0">
                          <a:solidFill>
                            <a:srgbClr val="000000"/>
                          </a:solidFill>
                          <a:effectLst/>
                          <a:highlight>
                            <a:srgbClr val="FFFF00"/>
                          </a:highlight>
                          <a:latin typeface="Calibri" panose="020F0502020204030204" pitchFamily="34" charset="0"/>
                        </a:rPr>
                        <a:t> agricoles</a:t>
                      </a:r>
                    </a:p>
                  </a:txBody>
                  <a:tcPr marL="5174" marR="5174" marT="5174" marB="0" anchor="ctr">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5712347"/>
                  </a:ext>
                </a:extLst>
              </a:tr>
            </a:tbl>
          </a:graphicData>
        </a:graphic>
      </p:graphicFrame>
      <p:sp>
        <p:nvSpPr>
          <p:cNvPr id="7" name="Espace réservé du contenu 6">
            <a:extLst>
              <a:ext uri="{FF2B5EF4-FFF2-40B4-BE49-F238E27FC236}">
                <a16:creationId xmlns:a16="http://schemas.microsoft.com/office/drawing/2014/main" id="{352E0318-A6A4-A0A6-8E0A-393065C3A799}"/>
              </a:ext>
            </a:extLst>
          </p:cNvPr>
          <p:cNvSpPr>
            <a:spLocks noGrp="1"/>
          </p:cNvSpPr>
          <p:nvPr>
            <p:ph sz="quarter" idx="4"/>
          </p:nvPr>
        </p:nvSpPr>
        <p:spPr>
          <a:xfrm>
            <a:off x="6041813" y="2926080"/>
            <a:ext cx="5313575" cy="3587615"/>
          </a:xfrm>
        </p:spPr>
        <p:txBody>
          <a:bodyPr>
            <a:normAutofit fontScale="92500" lnSpcReduction="10000"/>
          </a:bodyPr>
          <a:lstStyle/>
          <a:p>
            <a:r>
              <a:rPr lang="fr-FR" sz="2000" dirty="0">
                <a:highlight>
                  <a:srgbClr val="FFFF00"/>
                </a:highlight>
                <a:latin typeface="+mj-lt"/>
              </a:rPr>
              <a:t>Par le biais des SCEA et des SA des investisseurs non agricoles (personnes physiques comme personnes morales) peuvent prendre le contrôle de l’unité de production agricole, ce qui est déjà le cas dans le 1/3 de ces structures en 2020 (L Piet) qui couvre environ 15% de la surface agricole française</a:t>
            </a:r>
          </a:p>
          <a:p>
            <a:endParaRPr lang="fr-FR" sz="2000" dirty="0">
              <a:highlight>
                <a:srgbClr val="FFFF00"/>
              </a:highlight>
              <a:latin typeface="+mj-lt"/>
            </a:endParaRPr>
          </a:p>
          <a:p>
            <a:br>
              <a:rPr lang="fr-FR" sz="2000" dirty="0">
                <a:highlight>
                  <a:srgbClr val="FFFF00"/>
                </a:highlight>
                <a:latin typeface="+mj-lt"/>
              </a:rPr>
            </a:br>
            <a:br>
              <a:rPr lang="fr-FR" sz="2000" dirty="0">
                <a:highlight>
                  <a:srgbClr val="FFFF00"/>
                </a:highlight>
                <a:latin typeface="+mj-lt"/>
              </a:rPr>
            </a:br>
            <a:br>
              <a:rPr lang="fr-FR" sz="2000" dirty="0">
                <a:highlight>
                  <a:srgbClr val="FFFF00"/>
                </a:highlight>
                <a:latin typeface="+mj-lt"/>
              </a:rPr>
            </a:br>
            <a:br>
              <a:rPr lang="fr-FR" sz="2000" dirty="0">
                <a:highlight>
                  <a:srgbClr val="FFFF00"/>
                </a:highlight>
                <a:latin typeface="+mj-lt"/>
              </a:rPr>
            </a:br>
            <a:endParaRPr lang="fr-FR" sz="2000" dirty="0">
              <a:highlight>
                <a:srgbClr val="FFFF00"/>
              </a:highlight>
              <a:latin typeface="+mj-lt"/>
            </a:endParaRPr>
          </a:p>
        </p:txBody>
      </p:sp>
    </p:spTree>
    <p:extLst>
      <p:ext uri="{BB962C8B-B14F-4D97-AF65-F5344CB8AC3E}">
        <p14:creationId xmlns:p14="http://schemas.microsoft.com/office/powerpoint/2010/main" val="2116735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4811369" cy="1325563"/>
          </a:xfrm>
        </p:spPr>
        <p:txBody>
          <a:bodyPr/>
          <a:lstStyle/>
          <a:p>
            <a:r>
              <a:rPr lang="en-GB" dirty="0" err="1"/>
              <a:t>Exemple</a:t>
            </a:r>
            <a:r>
              <a:rPr lang="en-GB" dirty="0"/>
              <a:t> </a:t>
            </a:r>
          </a:p>
        </p:txBody>
      </p:sp>
      <p:sp>
        <p:nvSpPr>
          <p:cNvPr id="4" name="Espace réservé du contenu 3"/>
          <p:cNvSpPr>
            <a:spLocks noGrp="1"/>
          </p:cNvSpPr>
          <p:nvPr>
            <p:ph sz="half" idx="2"/>
          </p:nvPr>
        </p:nvSpPr>
        <p:spPr>
          <a:xfrm>
            <a:off x="839789" y="1690688"/>
            <a:ext cx="4941116" cy="4498975"/>
          </a:xfrm>
        </p:spPr>
        <p:txBody>
          <a:bodyPr>
            <a:normAutofit lnSpcReduction="10000"/>
          </a:bodyPr>
          <a:lstStyle/>
          <a:p>
            <a:r>
              <a:rPr lang="en-GB" dirty="0"/>
              <a:t>Un </a:t>
            </a:r>
            <a:r>
              <a:rPr lang="en-GB" dirty="0" err="1"/>
              <a:t>agriculteur</a:t>
            </a:r>
            <a:r>
              <a:rPr lang="en-GB" dirty="0"/>
              <a:t> </a:t>
            </a:r>
            <a:r>
              <a:rPr lang="en-GB" dirty="0" err="1"/>
              <a:t>crée</a:t>
            </a:r>
            <a:r>
              <a:rPr lang="en-GB" dirty="0"/>
              <a:t> </a:t>
            </a:r>
            <a:r>
              <a:rPr lang="en-GB" dirty="0" err="1"/>
              <a:t>une</a:t>
            </a:r>
            <a:r>
              <a:rPr lang="en-GB" dirty="0"/>
              <a:t> </a:t>
            </a:r>
            <a:r>
              <a:rPr lang="en-GB" dirty="0" err="1"/>
              <a:t>société</a:t>
            </a:r>
            <a:r>
              <a:rPr lang="en-GB" dirty="0"/>
              <a:t> de production </a:t>
            </a:r>
            <a:r>
              <a:rPr lang="en-GB" dirty="0" err="1"/>
              <a:t>agricole</a:t>
            </a:r>
            <a:r>
              <a:rPr lang="en-GB" dirty="0"/>
              <a:t> (SCEA </a:t>
            </a:r>
            <a:r>
              <a:rPr lang="en-GB" dirty="0" err="1"/>
              <a:t>ou</a:t>
            </a:r>
            <a:r>
              <a:rPr lang="en-GB" dirty="0"/>
              <a:t> SA); il </a:t>
            </a:r>
            <a:r>
              <a:rPr lang="en-GB" dirty="0" err="1"/>
              <a:t>détient</a:t>
            </a:r>
            <a:r>
              <a:rPr lang="en-GB" dirty="0"/>
              <a:t> </a:t>
            </a:r>
            <a:r>
              <a:rPr lang="en-GB" dirty="0" err="1"/>
              <a:t>alors</a:t>
            </a:r>
            <a:r>
              <a:rPr lang="en-GB" dirty="0"/>
              <a:t> 100 % du capital de la </a:t>
            </a:r>
            <a:r>
              <a:rPr lang="en-GB" dirty="0" err="1"/>
              <a:t>société</a:t>
            </a:r>
            <a:endParaRPr lang="en-GB" dirty="0"/>
          </a:p>
          <a:p>
            <a:r>
              <a:rPr lang="en-GB" dirty="0"/>
              <a:t>Pendant son </a:t>
            </a:r>
            <a:r>
              <a:rPr lang="en-GB" dirty="0" err="1"/>
              <a:t>activité</a:t>
            </a:r>
            <a:r>
              <a:rPr lang="en-GB" dirty="0"/>
              <a:t> </a:t>
            </a:r>
            <a:r>
              <a:rPr lang="en-GB" dirty="0" err="1"/>
              <a:t>agricole</a:t>
            </a:r>
            <a:r>
              <a:rPr lang="en-GB" dirty="0"/>
              <a:t> </a:t>
            </a:r>
            <a:r>
              <a:rPr lang="en-GB" dirty="0" err="1"/>
              <a:t>ou</a:t>
            </a:r>
            <a:r>
              <a:rPr lang="en-GB" dirty="0"/>
              <a:t> au moment de prendre </a:t>
            </a:r>
            <a:r>
              <a:rPr lang="en-GB" dirty="0" err="1"/>
              <a:t>sa</a:t>
            </a:r>
            <a:r>
              <a:rPr lang="en-GB" dirty="0"/>
              <a:t> </a:t>
            </a:r>
            <a:r>
              <a:rPr lang="en-GB" dirty="0" err="1"/>
              <a:t>retraite</a:t>
            </a:r>
            <a:r>
              <a:rPr lang="en-GB" dirty="0"/>
              <a:t>, il </a:t>
            </a:r>
            <a:r>
              <a:rPr lang="en-GB" dirty="0" err="1"/>
              <a:t>cède</a:t>
            </a:r>
            <a:r>
              <a:rPr lang="en-GB" dirty="0"/>
              <a:t> plus de 50% du capital à un </a:t>
            </a:r>
            <a:r>
              <a:rPr lang="en-GB" dirty="0" err="1"/>
              <a:t>investisseur</a:t>
            </a:r>
            <a:r>
              <a:rPr lang="en-GB" dirty="0"/>
              <a:t>, qui </a:t>
            </a:r>
            <a:r>
              <a:rPr lang="en-GB" dirty="0" err="1"/>
              <a:t>prend</a:t>
            </a:r>
            <a:r>
              <a:rPr lang="en-GB" dirty="0"/>
              <a:t> </a:t>
            </a:r>
            <a:r>
              <a:rPr lang="en-GB" dirty="0" err="1"/>
              <a:t>alors</a:t>
            </a:r>
            <a:r>
              <a:rPr lang="en-GB" dirty="0"/>
              <a:t> le </a:t>
            </a:r>
            <a:r>
              <a:rPr lang="en-GB" dirty="0" err="1"/>
              <a:t>contrôle</a:t>
            </a:r>
            <a:endParaRPr lang="en-GB" dirty="0"/>
          </a:p>
          <a:p>
            <a:r>
              <a:rPr lang="en-GB" dirty="0"/>
              <a:t>Un </a:t>
            </a:r>
            <a:r>
              <a:rPr lang="en-GB" dirty="0" err="1"/>
              <a:t>investisseur</a:t>
            </a:r>
            <a:r>
              <a:rPr lang="en-GB" dirty="0"/>
              <a:t> </a:t>
            </a:r>
            <a:r>
              <a:rPr lang="en-GB" dirty="0" err="1"/>
              <a:t>peut</a:t>
            </a:r>
            <a:r>
              <a:rPr lang="en-GB" dirty="0"/>
              <a:t> prendre le </a:t>
            </a:r>
            <a:r>
              <a:rPr lang="en-GB" dirty="0" err="1"/>
              <a:t>contrôle</a:t>
            </a:r>
            <a:r>
              <a:rPr lang="en-GB" dirty="0"/>
              <a:t> de </a:t>
            </a:r>
            <a:r>
              <a:rPr lang="en-GB" dirty="0" err="1"/>
              <a:t>plusieurs</a:t>
            </a:r>
            <a:r>
              <a:rPr lang="en-GB" dirty="0"/>
              <a:t> </a:t>
            </a:r>
            <a:r>
              <a:rPr lang="en-GB" dirty="0" err="1"/>
              <a:t>sociétés</a:t>
            </a:r>
            <a:r>
              <a:rPr lang="en-GB" dirty="0"/>
              <a:t> </a:t>
            </a:r>
            <a:r>
              <a:rPr lang="en-GB" dirty="0" err="1"/>
              <a:t>agricoles</a:t>
            </a:r>
            <a:r>
              <a:rPr lang="en-GB" dirty="0"/>
              <a:t> </a:t>
            </a:r>
          </a:p>
        </p:txBody>
      </p:sp>
      <p:sp>
        <p:nvSpPr>
          <p:cNvPr id="5" name="Espace réservé du contenu 4">
            <a:extLst>
              <a:ext uri="{FF2B5EF4-FFF2-40B4-BE49-F238E27FC236}">
                <a16:creationId xmlns:a16="http://schemas.microsoft.com/office/drawing/2014/main" id="{29957DBC-5B5E-92BB-C1F5-C0151F14C30A}"/>
              </a:ext>
            </a:extLst>
          </p:cNvPr>
          <p:cNvSpPr>
            <a:spLocks noGrp="1"/>
          </p:cNvSpPr>
          <p:nvPr>
            <p:ph sz="quarter" idx="4"/>
          </p:nvPr>
        </p:nvSpPr>
        <p:spPr/>
        <p:txBody>
          <a:bodyPr/>
          <a:lstStyle/>
          <a:p>
            <a:endParaRPr lang="fr-FR"/>
          </a:p>
        </p:txBody>
      </p:sp>
    </p:spTree>
    <p:extLst>
      <p:ext uri="{BB962C8B-B14F-4D97-AF65-F5344CB8AC3E}">
        <p14:creationId xmlns:p14="http://schemas.microsoft.com/office/powerpoint/2010/main" val="352175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88A4A6F-2518-35EF-26A1-2518B9DED69C}"/>
              </a:ext>
            </a:extLst>
          </p:cNvPr>
          <p:cNvSpPr>
            <a:spLocks noGrp="1"/>
          </p:cNvSpPr>
          <p:nvPr>
            <p:ph idx="1"/>
          </p:nvPr>
        </p:nvSpPr>
        <p:spPr>
          <a:xfrm>
            <a:off x="640491" y="1222303"/>
            <a:ext cx="10734675" cy="5247488"/>
          </a:xfrm>
        </p:spPr>
        <p:txBody>
          <a:bodyPr>
            <a:normAutofit/>
          </a:bodyPr>
          <a:lstStyle/>
          <a:p>
            <a:pPr lvl="1"/>
            <a:endParaRPr lang="fr-FR" dirty="0"/>
          </a:p>
          <a:p>
            <a:pPr lvl="1"/>
            <a:r>
              <a:rPr lang="fr-FR" dirty="0">
                <a:highlight>
                  <a:srgbClr val="FFFF00"/>
                </a:highlight>
              </a:rPr>
              <a:t>Des aides européennes (PAC) détournées </a:t>
            </a:r>
            <a:r>
              <a:rPr lang="fr-FR" dirty="0"/>
              <a:t>:</a:t>
            </a:r>
          </a:p>
          <a:p>
            <a:pPr lvl="2"/>
            <a:r>
              <a:rPr lang="fr-FR" dirty="0"/>
              <a:t> </a:t>
            </a:r>
            <a:r>
              <a:rPr lang="fr-FR" dirty="0">
                <a:highlight>
                  <a:srgbClr val="FFFF00"/>
                </a:highlight>
              </a:rPr>
              <a:t>Une partie de plus en plus importante des aides PAC, revient à des investisseurs non agricoles, alors que ces aides doivent soutenir le revenu des travailleurs agricoles (article 39 du TFUE)</a:t>
            </a:r>
          </a:p>
          <a:p>
            <a:pPr lvl="2"/>
            <a:r>
              <a:rPr lang="fr-FR" dirty="0">
                <a:highlight>
                  <a:srgbClr val="FFFF00"/>
                </a:highlight>
              </a:rPr>
              <a:t>Le contrôle par une même personne de plusieurs SCEA ou SA lui permet de toucher plusieurs aides plafonnées</a:t>
            </a:r>
            <a:r>
              <a:rPr lang="fr-FR" dirty="0"/>
              <a:t>: ex : une unité de production de 2121 ha (dans la Vienne, en France) composée de 12 sociétés pouvait recevoir 12 fois l’aide aux 52 premiers hectares (c’est-à-dire une aide pour 634 ha contre 52 !)</a:t>
            </a:r>
          </a:p>
          <a:p>
            <a:pPr lvl="1"/>
            <a:endParaRPr lang="fr-FR" dirty="0"/>
          </a:p>
          <a:p>
            <a:pPr lvl="1"/>
            <a:r>
              <a:rPr lang="fr-FR" dirty="0">
                <a:highlight>
                  <a:srgbClr val="FFFF00"/>
                </a:highlight>
              </a:rPr>
              <a:t>Une sous-estimation de la concentration foncière </a:t>
            </a:r>
          </a:p>
          <a:p>
            <a:pPr lvl="2"/>
            <a:r>
              <a:rPr lang="fr-FR" dirty="0"/>
              <a:t>Sur le plan statistique, la concentration des terres est sous-estimée </a:t>
            </a:r>
            <a:r>
              <a:rPr lang="fr-FR" i="1" dirty="0">
                <a:highlight>
                  <a:srgbClr val="FFFF00"/>
                </a:highlight>
              </a:rPr>
              <a:t>(tant en France qu’au sein de l’UE)</a:t>
            </a:r>
            <a:r>
              <a:rPr lang="fr-FR" dirty="0">
                <a:highlight>
                  <a:srgbClr val="FFFF00"/>
                </a:highlight>
              </a:rPr>
              <a:t> </a:t>
            </a:r>
            <a:r>
              <a:rPr lang="fr-FR" dirty="0"/>
              <a:t>: l’unité de production de 2121 ha était comptée pour 12 sociétés (de 177 ha en moyenne) au lieu d’une seule unité</a:t>
            </a:r>
          </a:p>
        </p:txBody>
      </p:sp>
      <p:sp>
        <p:nvSpPr>
          <p:cNvPr id="4" name="ZoneTexte 3">
            <a:extLst>
              <a:ext uri="{FF2B5EF4-FFF2-40B4-BE49-F238E27FC236}">
                <a16:creationId xmlns:a16="http://schemas.microsoft.com/office/drawing/2014/main" id="{A406A8FE-F290-F2E2-BD88-D5502EA58D3B}"/>
              </a:ext>
            </a:extLst>
          </p:cNvPr>
          <p:cNvSpPr txBox="1"/>
          <p:nvPr/>
        </p:nvSpPr>
        <p:spPr>
          <a:xfrm>
            <a:off x="838199" y="153769"/>
            <a:ext cx="10974860" cy="523220"/>
          </a:xfrm>
          <a:prstGeom prst="rect">
            <a:avLst/>
          </a:prstGeom>
          <a:noFill/>
        </p:spPr>
        <p:txBody>
          <a:bodyPr wrap="square">
            <a:spAutoFit/>
          </a:bodyPr>
          <a:lstStyle/>
          <a:p>
            <a:r>
              <a:rPr lang="fr-FR" sz="2800" dirty="0"/>
              <a:t>Les conséquences</a:t>
            </a:r>
          </a:p>
        </p:txBody>
      </p:sp>
    </p:spTree>
    <p:extLst>
      <p:ext uri="{BB962C8B-B14F-4D97-AF65-F5344CB8AC3E}">
        <p14:creationId xmlns:p14="http://schemas.microsoft.com/office/powerpoint/2010/main" val="87793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a:extLst>
              <a:ext uri="{FF2B5EF4-FFF2-40B4-BE49-F238E27FC236}">
                <a16:creationId xmlns:a16="http://schemas.microsoft.com/office/drawing/2014/main" id="{F5F578C5-FE60-CFD8-A90D-1F2E12289174}"/>
              </a:ext>
            </a:extLst>
          </p:cNvPr>
          <p:cNvSpPr txBox="1">
            <a:spLocks/>
          </p:cNvSpPr>
          <p:nvPr/>
        </p:nvSpPr>
        <p:spPr>
          <a:xfrm>
            <a:off x="378941" y="1907981"/>
            <a:ext cx="11215344" cy="368458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dirty="0">
                <a:highlight>
                  <a:srgbClr val="FFFF00"/>
                </a:highlight>
                <a:latin typeface="+mj-lt"/>
              </a:rPr>
              <a:t>Jusqu’à présent, les transferts de capital des sociétés (parts sociales) échappaient au contrôle de l’Etat et des SAFER </a:t>
            </a:r>
          </a:p>
          <a:p>
            <a:pPr marL="0" indent="0">
              <a:buNone/>
            </a:pPr>
            <a:endParaRPr lang="fr-FR" dirty="0">
              <a:highlight>
                <a:srgbClr val="FFFF00"/>
              </a:highlight>
              <a:latin typeface="+mj-lt"/>
            </a:endParaRPr>
          </a:p>
          <a:p>
            <a:pPr marL="0" indent="0">
              <a:buNone/>
            </a:pPr>
            <a:endParaRPr lang="fr-FR" dirty="0">
              <a:highlight>
                <a:srgbClr val="FFFF00"/>
              </a:highlight>
              <a:latin typeface="+mj-lt"/>
            </a:endParaRPr>
          </a:p>
          <a:p>
            <a:pPr marL="0" indent="0">
              <a:buNone/>
            </a:pPr>
            <a:r>
              <a:rPr lang="fr-FR" dirty="0">
                <a:highlight>
                  <a:srgbClr val="FFFF00"/>
                </a:highlight>
                <a:latin typeface="+mj-lt"/>
              </a:rPr>
              <a:t>alors que l’Etat et les SAFER ) ont le pouvoir de refuser ou d’accepter les 	projets de location ou de ventes de biens agricoles</a:t>
            </a:r>
            <a:endParaRPr lang="en-GB" dirty="0"/>
          </a:p>
        </p:txBody>
      </p:sp>
    </p:spTree>
    <p:extLst>
      <p:ext uri="{BB962C8B-B14F-4D97-AF65-F5344CB8AC3E}">
        <p14:creationId xmlns:p14="http://schemas.microsoft.com/office/powerpoint/2010/main" val="2606338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0F793B-02B8-CDF8-1AC9-B8A50DB67ABE}"/>
              </a:ext>
            </a:extLst>
          </p:cNvPr>
          <p:cNvSpPr>
            <a:spLocks noGrp="1"/>
          </p:cNvSpPr>
          <p:nvPr>
            <p:ph type="title"/>
          </p:nvPr>
        </p:nvSpPr>
        <p:spPr/>
        <p:txBody>
          <a:bodyPr/>
          <a:lstStyle/>
          <a:p>
            <a:r>
              <a:rPr lang="fr-FR" dirty="0"/>
              <a:t>Le Contrôle du marché des parts de sociétés en France (</a:t>
            </a:r>
            <a:r>
              <a:rPr lang="fr-FR" dirty="0">
                <a:highlight>
                  <a:srgbClr val="FFFF00"/>
                </a:highlight>
              </a:rPr>
              <a:t>loi </a:t>
            </a:r>
            <a:r>
              <a:rPr lang="fr-FR" dirty="0"/>
              <a:t>du 23 décembre 2021) </a:t>
            </a:r>
          </a:p>
        </p:txBody>
      </p:sp>
      <p:sp>
        <p:nvSpPr>
          <p:cNvPr id="3" name="Espace réservé du contenu 2">
            <a:extLst>
              <a:ext uri="{FF2B5EF4-FFF2-40B4-BE49-F238E27FC236}">
                <a16:creationId xmlns:a16="http://schemas.microsoft.com/office/drawing/2014/main" id="{FEE87782-5D46-B49B-7917-F5570672DA77}"/>
              </a:ext>
            </a:extLst>
          </p:cNvPr>
          <p:cNvSpPr>
            <a:spLocks noGrp="1"/>
          </p:cNvSpPr>
          <p:nvPr>
            <p:ph idx="1"/>
          </p:nvPr>
        </p:nvSpPr>
        <p:spPr/>
        <p:txBody>
          <a:bodyPr/>
          <a:lstStyle/>
          <a:p>
            <a:r>
              <a:rPr lang="fr-FR" dirty="0"/>
              <a:t>Les motifs de la loi :</a:t>
            </a:r>
          </a:p>
          <a:p>
            <a:endParaRPr lang="fr-FR" dirty="0"/>
          </a:p>
          <a:p>
            <a:pPr marL="0" indent="0">
              <a:buNone/>
            </a:pPr>
            <a:r>
              <a:rPr lang="fr-FR" dirty="0"/>
              <a:t>	- </a:t>
            </a:r>
            <a:r>
              <a:rPr lang="fr-FR" dirty="0">
                <a:highlight>
                  <a:srgbClr val="FFFF00"/>
                </a:highlight>
              </a:rPr>
              <a:t>favoriser l’installation en agriculture, la consolidation et le 	renouvellement des générations </a:t>
            </a:r>
            <a:r>
              <a:rPr lang="fr-FR" dirty="0"/>
              <a:t>contre la concentration 	excessive des terres et leur accaparement</a:t>
            </a:r>
          </a:p>
          <a:p>
            <a:pPr marL="0" indent="0">
              <a:buNone/>
            </a:pPr>
            <a:endParaRPr lang="fr-FR" dirty="0"/>
          </a:p>
          <a:p>
            <a:pPr marL="0" indent="0">
              <a:buNone/>
            </a:pPr>
            <a:r>
              <a:rPr lang="fr-FR" dirty="0"/>
              <a:t>	- pour la « souveraineté alimentaire » de la France</a:t>
            </a:r>
          </a:p>
          <a:p>
            <a:pPr lvl="1"/>
            <a:endParaRPr lang="fr-FR" dirty="0"/>
          </a:p>
        </p:txBody>
      </p:sp>
    </p:spTree>
    <p:extLst>
      <p:ext uri="{BB962C8B-B14F-4D97-AF65-F5344CB8AC3E}">
        <p14:creationId xmlns:p14="http://schemas.microsoft.com/office/powerpoint/2010/main" val="990942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96EC0C-3189-1054-E398-FBD014DB8F87}"/>
              </a:ext>
            </a:extLst>
          </p:cNvPr>
          <p:cNvSpPr>
            <a:spLocks noGrp="1"/>
          </p:cNvSpPr>
          <p:nvPr>
            <p:ph type="title"/>
          </p:nvPr>
        </p:nvSpPr>
        <p:spPr/>
        <p:txBody>
          <a:bodyPr/>
          <a:lstStyle/>
          <a:p>
            <a:r>
              <a:rPr lang="fr-FR" dirty="0">
                <a:highlight>
                  <a:srgbClr val="FFFF00"/>
                </a:highlight>
              </a:rPr>
              <a:t>Le dispositif du contrôle</a:t>
            </a:r>
          </a:p>
        </p:txBody>
      </p:sp>
      <p:sp>
        <p:nvSpPr>
          <p:cNvPr id="4" name="Espace réservé du contenu 2">
            <a:extLst>
              <a:ext uri="{FF2B5EF4-FFF2-40B4-BE49-F238E27FC236}">
                <a16:creationId xmlns:a16="http://schemas.microsoft.com/office/drawing/2014/main" id="{0D94030F-4730-53DD-9A7E-60903CD81439}"/>
              </a:ext>
            </a:extLst>
          </p:cNvPr>
          <p:cNvSpPr>
            <a:spLocks noGrp="1"/>
          </p:cNvSpPr>
          <p:nvPr>
            <p:ph idx="1"/>
          </p:nvPr>
        </p:nvSpPr>
        <p:spPr>
          <a:xfrm>
            <a:off x="838200" y="1809441"/>
            <a:ext cx="10515600" cy="4351338"/>
          </a:xfrm>
        </p:spPr>
        <p:txBody>
          <a:bodyPr>
            <a:normAutofit fontScale="85000" lnSpcReduction="10000"/>
          </a:bodyPr>
          <a:lstStyle/>
          <a:p>
            <a:r>
              <a:rPr lang="fr-FR" dirty="0"/>
              <a:t>Tout projet de cession de parts de sociétés doit être porté à la connaissance de l’Etat (via la SAFER):</a:t>
            </a:r>
          </a:p>
          <a:p>
            <a:pPr lvl="1"/>
            <a:r>
              <a:rPr lang="fr-FR" dirty="0"/>
              <a:t>L’acquéreur doit indiquer l’ensemble de ses participations dans ses diverses sociétés agricoles</a:t>
            </a:r>
          </a:p>
          <a:p>
            <a:r>
              <a:rPr lang="fr-FR" dirty="0"/>
              <a:t>L’Etat a deux mois pour agréer ou refuser le projet de cession</a:t>
            </a:r>
          </a:p>
          <a:p>
            <a:pPr marL="457200" lvl="1" indent="0">
              <a:buNone/>
            </a:pPr>
            <a:r>
              <a:rPr lang="fr-FR" dirty="0"/>
              <a:t> (au niveau départemental)</a:t>
            </a:r>
          </a:p>
          <a:p>
            <a:r>
              <a:rPr lang="fr-FR" dirty="0"/>
              <a:t>Si l’Etat refuse, le vendeur doit revoir le projet de vente à de nouveaux acquéreurs</a:t>
            </a:r>
          </a:p>
          <a:p>
            <a:endParaRPr lang="fr-FR" dirty="0"/>
          </a:p>
          <a:p>
            <a:pPr marL="0" indent="0">
              <a:buNone/>
            </a:pPr>
            <a:r>
              <a:rPr lang="fr-FR" dirty="0">
                <a:highlight>
                  <a:srgbClr val="FFFF00"/>
                </a:highlight>
              </a:rPr>
              <a:t>L’Etat peut refuser le transfert de parts sociales au regard des demandes d’installations ou d’agrandissements de plus petites fermes</a:t>
            </a:r>
          </a:p>
          <a:p>
            <a:endParaRPr lang="fr-FR" dirty="0"/>
          </a:p>
          <a:p>
            <a:r>
              <a:rPr lang="fr-FR" sz="2000" dirty="0"/>
              <a:t>la SAFER est chargée de l’instruction des dossiers pour le compte de l’Etat</a:t>
            </a:r>
          </a:p>
        </p:txBody>
      </p:sp>
    </p:spTree>
    <p:extLst>
      <p:ext uri="{BB962C8B-B14F-4D97-AF65-F5344CB8AC3E}">
        <p14:creationId xmlns:p14="http://schemas.microsoft.com/office/powerpoint/2010/main" val="2234255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793B56-31BB-02BA-8640-DB8DF6AD6B92}"/>
              </a:ext>
            </a:extLst>
          </p:cNvPr>
          <p:cNvSpPr>
            <a:spLocks noGrp="1"/>
          </p:cNvSpPr>
          <p:nvPr>
            <p:ph type="title"/>
          </p:nvPr>
        </p:nvSpPr>
        <p:spPr/>
        <p:txBody>
          <a:bodyPr/>
          <a:lstStyle/>
          <a:p>
            <a:r>
              <a:rPr lang="fr-FR" dirty="0"/>
              <a:t>Les failles du système français</a:t>
            </a:r>
            <a:endParaRPr lang="fr-FR" i="1" dirty="0"/>
          </a:p>
        </p:txBody>
      </p:sp>
      <p:sp>
        <p:nvSpPr>
          <p:cNvPr id="3" name="Espace réservé du contenu 2">
            <a:extLst>
              <a:ext uri="{FF2B5EF4-FFF2-40B4-BE49-F238E27FC236}">
                <a16:creationId xmlns:a16="http://schemas.microsoft.com/office/drawing/2014/main" id="{AAA83AF4-29EF-E107-2DC9-3F3B4097B770}"/>
              </a:ext>
            </a:extLst>
          </p:cNvPr>
          <p:cNvSpPr>
            <a:spLocks noGrp="1"/>
          </p:cNvSpPr>
          <p:nvPr>
            <p:ph idx="1"/>
          </p:nvPr>
        </p:nvSpPr>
        <p:spPr/>
        <p:txBody>
          <a:bodyPr>
            <a:normAutofit fontScale="55000" lnSpcReduction="20000"/>
          </a:bodyPr>
          <a:lstStyle/>
          <a:p>
            <a:r>
              <a:rPr lang="fr-FR" dirty="0"/>
              <a:t>Un déclenchement du contrôle à partir d’un seuil de surface trop élevé (entre 1,5 et 3 fois la surface moyenne des fermes </a:t>
            </a:r>
          </a:p>
          <a:p>
            <a:pPr lvl="1"/>
            <a:r>
              <a:rPr lang="fr-FR" dirty="0"/>
              <a:t>(qui ne permet pas d’atteindre l’objectif affiché de renouvellement des générations agricoles)</a:t>
            </a:r>
            <a:endParaRPr lang="fr-FR" dirty="0">
              <a:solidFill>
                <a:srgbClr val="FF0000"/>
              </a:solidFill>
            </a:endParaRPr>
          </a:p>
          <a:p>
            <a:endParaRPr lang="fr-FR" dirty="0"/>
          </a:p>
          <a:p>
            <a:r>
              <a:rPr lang="fr-FR" dirty="0"/>
              <a:t>Un dispositif qui fait l’objet de nombreuses dérogations :</a:t>
            </a:r>
          </a:p>
          <a:p>
            <a:pPr lvl="1"/>
            <a:r>
              <a:rPr lang="fr-FR" dirty="0"/>
              <a:t>La reprise des « biens de famille »</a:t>
            </a:r>
          </a:p>
          <a:p>
            <a:pPr lvl="1"/>
            <a:r>
              <a:rPr lang="fr-FR" dirty="0"/>
              <a:t>Les donations</a:t>
            </a:r>
          </a:p>
          <a:p>
            <a:pPr lvl="1"/>
            <a:r>
              <a:rPr lang="fr-FR" dirty="0"/>
              <a:t>et autres cessions </a:t>
            </a:r>
            <a:r>
              <a:rPr lang="fr-FR" dirty="0">
                <a:solidFill>
                  <a:srgbClr val="FF0000"/>
                </a:solidFill>
              </a:rPr>
              <a:t>(à d’anciens actionnaires depuis plus de 9 ans)</a:t>
            </a:r>
          </a:p>
          <a:p>
            <a:pPr lvl="1"/>
            <a:endParaRPr lang="fr-FR" dirty="0"/>
          </a:p>
          <a:p>
            <a:r>
              <a:rPr lang="fr-FR" dirty="0"/>
              <a:t>Un système de « compensation » possible non encadré qui permet la concentration foncière avec des aménagements très minimes </a:t>
            </a:r>
            <a:r>
              <a:rPr lang="fr-FR" dirty="0">
                <a:solidFill>
                  <a:srgbClr val="FF0000"/>
                </a:solidFill>
              </a:rPr>
              <a:t>(ex : s’agrandir de 2091 ha en acceptant d’abandonner 30 ha pour une installation maraîchère)</a:t>
            </a:r>
          </a:p>
          <a:p>
            <a:endParaRPr lang="fr-FR" dirty="0"/>
          </a:p>
          <a:p>
            <a:r>
              <a:rPr lang="fr-FR" dirty="0"/>
              <a:t>Un défaut de réponse de l’Etat, au bout de 2 mois, vaut agrément du projet </a:t>
            </a:r>
          </a:p>
          <a:p>
            <a:endParaRPr lang="fr-FR" dirty="0"/>
          </a:p>
          <a:p>
            <a:r>
              <a:rPr lang="fr-FR" dirty="0"/>
              <a:t>Des difficultés d’accès aux données pour vérifier les déclarations des vendeurs et acquéreurs 	</a:t>
            </a:r>
          </a:p>
          <a:p>
            <a:pPr marL="457200" lvl="1" indent="0">
              <a:buNone/>
            </a:pPr>
            <a:r>
              <a:rPr lang="fr-FR" dirty="0"/>
              <a:t>(ex : la SAFER n’a pas accès au fichier des bénéficiaires effectifs pour vérifier les déclarations des candidats à l’achat des parts sociales)</a:t>
            </a:r>
          </a:p>
          <a:p>
            <a:pPr marL="457200" lvl="1" indent="0">
              <a:buNone/>
            </a:pPr>
            <a:endParaRPr lang="fr-FR" dirty="0"/>
          </a:p>
        </p:txBody>
      </p:sp>
    </p:spTree>
    <p:extLst>
      <p:ext uri="{BB962C8B-B14F-4D97-AF65-F5344CB8AC3E}">
        <p14:creationId xmlns:p14="http://schemas.microsoft.com/office/powerpoint/2010/main" val="112120076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1738</TotalTime>
  <Words>1403</Words>
  <Application>Microsoft Office PowerPoint</Application>
  <PresentationFormat>Grand écran</PresentationFormat>
  <Paragraphs>114</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Calibri Light</vt:lpstr>
      <vt:lpstr>Gotham Rounded SSm A</vt:lpstr>
      <vt:lpstr>Roboto</vt:lpstr>
      <vt:lpstr>Thème Office</vt:lpstr>
      <vt:lpstr>Stopper la concentration foncière,     c’est possible</vt:lpstr>
      <vt:lpstr>La concentration foncière</vt:lpstr>
      <vt:lpstr>Sociétés agricoles et investisseurs en France</vt:lpstr>
      <vt:lpstr>Exemple </vt:lpstr>
      <vt:lpstr>Présentation PowerPoint</vt:lpstr>
      <vt:lpstr>Présentation PowerPoint</vt:lpstr>
      <vt:lpstr>Le Contrôle du marché des parts de sociétés en France (loi du 23 décembre 2021) </vt:lpstr>
      <vt:lpstr>Le dispositif du contrôle</vt:lpstr>
      <vt:lpstr>Les failles du système français</vt:lpstr>
      <vt:lpstr>Les enseignements de la loi en France</vt:lpstr>
      <vt:lpstr>Les bénéficiaires effectifs</vt:lpstr>
      <vt:lpstr>Les bénéficiaires effectifs (suite)</vt:lpstr>
      <vt:lpstr>Présentation PowerPoint</vt:lpstr>
      <vt:lpstr>Merci de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Stopper la concentration foncière, c’est possible</dc:title>
  <dc:creator>BL</dc:creator>
  <cp:lastModifiedBy>Pierre- André Duffrène</cp:lastModifiedBy>
  <cp:revision>19</cp:revision>
  <dcterms:created xsi:type="dcterms:W3CDTF">2023-02-09T16:26:22Z</dcterms:created>
  <dcterms:modified xsi:type="dcterms:W3CDTF">2023-07-28T15:46:53Z</dcterms:modified>
</cp:coreProperties>
</file>