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25" r:id="rId1"/>
  </p:sldMasterIdLst>
  <p:sldIdLst>
    <p:sldId id="257" r:id="rId2"/>
    <p:sldId id="265" r:id="rId3"/>
    <p:sldId id="264" r:id="rId4"/>
    <p:sldId id="263" r:id="rId5"/>
    <p:sldId id="259" r:id="rId6"/>
    <p:sldId id="260" r:id="rId7"/>
    <p:sldId id="261" r:id="rId8"/>
    <p:sldId id="262" r:id="rId9"/>
    <p:sldId id="266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5940"/>
  </p:normalViewPr>
  <p:slideViewPr>
    <p:cSldViewPr snapToGrid="0" snapToObjects="1">
      <p:cViewPr varScale="1">
        <p:scale>
          <a:sx n="64" d="100"/>
          <a:sy n="64" d="100"/>
        </p:scale>
        <p:origin x="65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095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8/1/2023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692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8/1/2023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086809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8/1/2023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45219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8/1/2023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843609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8/1/2023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2729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1446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505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809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9340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103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8/1/2023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062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170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606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262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8/1/2023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6830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
Segundo nível
Terceiro nível
Quarto nível
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8/1/2023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924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  <p:sldLayoutId id="2147483937" r:id="rId12"/>
    <p:sldLayoutId id="2147483938" r:id="rId13"/>
    <p:sldLayoutId id="2147483939" r:id="rId14"/>
    <p:sldLayoutId id="2147483940" r:id="rId15"/>
    <p:sldLayoutId id="214748394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79E1303-A77B-1C46-918D-FFC6085F79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7887" y="2612571"/>
            <a:ext cx="10096726" cy="4049485"/>
          </a:xfrm>
        </p:spPr>
        <p:txBody>
          <a:bodyPr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indent="0" algn="ctr">
              <a:buNone/>
            </a:pPr>
            <a:r>
              <a:rPr lang="pt-BR" sz="3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Conferência Regional </a:t>
            </a:r>
          </a:p>
          <a:p>
            <a:pPr marL="0" indent="0" algn="ctr">
              <a:buNone/>
            </a:pPr>
            <a:endParaRPr lang="pt-BR" sz="3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0" indent="0" algn="ctr">
              <a:buNone/>
            </a:pPr>
            <a:r>
              <a:rPr lang="pt-BR" sz="3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Compra de Terras por Estrangeiros no Brasil: contexto, desafios e perspectivas de ação.</a:t>
            </a:r>
          </a:p>
          <a:p>
            <a:pPr marL="0" indent="0" algn="r">
              <a:buNone/>
            </a:pPr>
            <a:r>
              <a:rPr lang="pt-BR" sz="19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Alair</a:t>
            </a:r>
            <a:r>
              <a:rPr lang="pt-BR" sz="19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dos Santos</a:t>
            </a:r>
          </a:p>
          <a:p>
            <a:pPr marL="0" indent="0" algn="r">
              <a:buNone/>
            </a:pPr>
            <a:r>
              <a:rPr lang="pt-BR" sz="19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Secretário de Política Agrícola </a:t>
            </a:r>
          </a:p>
          <a:p>
            <a:pPr marL="0" indent="0" algn="r">
              <a:buNone/>
            </a:pPr>
            <a:r>
              <a:rPr lang="pt-BR" sz="19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CONTAG</a:t>
            </a:r>
          </a:p>
          <a:p>
            <a:pPr marL="0" indent="0" algn="ctr">
              <a:buNone/>
            </a:pPr>
            <a:endParaRPr lang="pt-BR" sz="3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3677960-5868-E74B-AF1F-B06BAE892D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0101" y="-405481"/>
            <a:ext cx="4424641" cy="4395612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57D4B58A-4250-614B-AEBE-9C08D640DE0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931886" y="667657"/>
            <a:ext cx="1018215" cy="135821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3BA72DDF-28AB-AA48-AE5B-3A1058CDDA43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9323866" y="667657"/>
            <a:ext cx="1053848" cy="135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6964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5BCDF6-4F63-2747-AD7F-AE0CB69A9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203200"/>
            <a:ext cx="8911687" cy="624114"/>
          </a:xfrm>
        </p:spPr>
        <p:txBody>
          <a:bodyPr>
            <a:normAutofit fontScale="90000"/>
          </a:bodyPr>
          <a:lstStyle/>
          <a:p>
            <a:pPr algn="ctr"/>
            <a:r>
              <a:rPr lang="pt-BR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Regulação Jurídica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C640CF1-1135-734D-B566-EC32585FAF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7200" y="827314"/>
            <a:ext cx="9777412" cy="5878286"/>
          </a:xfrm>
        </p:spPr>
        <p:txBody>
          <a:bodyPr>
            <a:normAutofit lnSpcReduction="10000"/>
          </a:bodyPr>
          <a:lstStyle/>
          <a:p>
            <a:pPr algn="just"/>
            <a:r>
              <a:rPr lang="pt-BR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 Procurador Federal, Junior Fidelis, apresentou</a:t>
            </a:r>
          </a:p>
          <a:p>
            <a:pPr algn="just"/>
            <a:r>
              <a:rPr lang="pt-BR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pt-BR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Marco normativo </a:t>
            </a:r>
            <a:r>
              <a:rPr lang="pt-BR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vigente: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pt-BR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Art. 190 da CF 88 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pt-BR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Lei 5.709/71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pt-BR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Lei 8.629/93.</a:t>
            </a:r>
          </a:p>
          <a:p>
            <a:pPr marL="0" indent="0" algn="just">
              <a:buNone/>
            </a:pPr>
            <a:r>
              <a:rPr lang="pt-BR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just"/>
            <a:r>
              <a:rPr lang="pt-BR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Destacam-se:</a:t>
            </a:r>
            <a:r>
              <a:rPr lang="pt-BR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pt-BR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Permissividade legal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pt-BR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Pessoas físicas em até 5mil/ha 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pt-BR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Pessoas jurídicas em até 10mil/há). </a:t>
            </a:r>
          </a:p>
          <a:p>
            <a:pPr marL="0" indent="0" algn="just">
              <a:buNone/>
            </a:pPr>
            <a:endParaRPr lang="pt-BR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/>
            <a:r>
              <a:rPr lang="pt-BR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Gargalos:</a:t>
            </a:r>
            <a:r>
              <a:rPr lang="pt-BR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pt-BR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Procedimentos de fiscalização, controle e sanção.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pt-BR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Terras adquiridas por empresas brasileiras controladas por capital estrangeiro.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pt-BR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Ineficácia do INCRA no cumprimento dos dispositivos legais.  </a:t>
            </a:r>
          </a:p>
        </p:txBody>
      </p:sp>
    </p:spTree>
    <p:extLst>
      <p:ext uri="{BB962C8B-B14F-4D97-AF65-F5344CB8AC3E}">
        <p14:creationId xmlns:p14="http://schemas.microsoft.com/office/powerpoint/2010/main" val="22808374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4D9A2F-4A38-2247-A97B-550631475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246744"/>
            <a:ext cx="8911687" cy="711200"/>
          </a:xfrm>
        </p:spPr>
        <p:txBody>
          <a:bodyPr/>
          <a:lstStyle/>
          <a:p>
            <a:pPr algn="ctr"/>
            <a:r>
              <a:rPr lang="pt-BR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Casos apresentados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350B4A6-C1D2-B64D-8525-2A51BEDED2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4286" y="957943"/>
            <a:ext cx="9690326" cy="5617027"/>
          </a:xfrm>
        </p:spPr>
        <p:txBody>
          <a:bodyPr>
            <a:normAutofit lnSpcReduction="10000"/>
          </a:bodyPr>
          <a:lstStyle/>
          <a:p>
            <a:r>
              <a:rPr lang="pt-BR" sz="2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Caso 1. Mineradora Belo Sun</a:t>
            </a:r>
          </a:p>
          <a:p>
            <a:pPr marL="0" indent="0">
              <a:buNone/>
            </a:pPr>
            <a:r>
              <a:rPr lang="pt-BR" sz="2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Apresentado pela Defensora Pública, Dra. Elisângela Machado, apresentou o caso de compra ilegal de terras em Volta Grande do </a:t>
            </a:r>
            <a:r>
              <a:rPr lang="pt-BR" sz="2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Xingú</a:t>
            </a:r>
            <a:r>
              <a:rPr lang="pt-BR" sz="2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Pará, pela Mineradora Belo Sun. </a:t>
            </a:r>
          </a:p>
          <a:p>
            <a:endParaRPr lang="pt-BR" sz="2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pt-BR" sz="2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Caso 2.</a:t>
            </a:r>
            <a:r>
              <a:rPr lang="pt-BR" sz="2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pt-BR" sz="2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MATOPIBA</a:t>
            </a:r>
          </a:p>
          <a:p>
            <a:pPr marL="0" indent="0">
              <a:buNone/>
            </a:pPr>
            <a:r>
              <a:rPr lang="pt-BR" sz="2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 representante da MOQUIBOM, Emília Costa Leite, apresentou 3 casos na região: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pt-BR" sz="2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Fazenda Ludmila</a:t>
            </a:r>
            <a:r>
              <a:rPr lang="pt-BR" sz="2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na Comunidade Baixa Fechado, Piauí, em conflito há 8 anos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pt-BR" sz="2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Comunidades Sete Lagoas e Brejo das Meninas</a:t>
            </a:r>
            <a:r>
              <a:rPr lang="pt-BR" sz="2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no Piauí, griladas com capital estrangeiro.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pt-BR" sz="2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pt-BR" sz="2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Porto Itaqui</a:t>
            </a:r>
            <a:r>
              <a:rPr lang="pt-BR" sz="2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no Maranhão, adquirida pela companhia chinesa CCE para escoação de soja e minérios. </a:t>
            </a:r>
          </a:p>
        </p:txBody>
      </p:sp>
    </p:spTree>
    <p:extLst>
      <p:ext uri="{BB962C8B-B14F-4D97-AF65-F5344CB8AC3E}">
        <p14:creationId xmlns:p14="http://schemas.microsoft.com/office/powerpoint/2010/main" val="12384832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38FC12-C9D4-6B4F-8E74-BC3DB4A4D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290286"/>
            <a:ext cx="8911687" cy="740228"/>
          </a:xfrm>
        </p:spPr>
        <p:txBody>
          <a:bodyPr/>
          <a:lstStyle/>
          <a:p>
            <a:pPr algn="ctr"/>
            <a:r>
              <a:rPr lang="pt-BR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Desafios presentes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F678154-6A10-9B4B-A580-FACEA97C3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9143" y="1030513"/>
            <a:ext cx="9835469" cy="5718629"/>
          </a:xfrm>
        </p:spPr>
        <p:txBody>
          <a:bodyPr/>
          <a:lstStyle/>
          <a:p>
            <a:pPr algn="just"/>
            <a:r>
              <a:rPr lang="pt-BR" sz="2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Forte pressão do capital e do mercado financeiro internacional. </a:t>
            </a:r>
          </a:p>
          <a:p>
            <a:pPr algn="just"/>
            <a:r>
              <a:rPr lang="pt-BR" sz="2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 2.963/19 e marcos normativos vigentes.</a:t>
            </a:r>
          </a:p>
          <a:p>
            <a:pPr algn="just"/>
            <a:r>
              <a:rPr lang="pt-BR" sz="2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Falta de informação e dados precisos.</a:t>
            </a:r>
          </a:p>
          <a:p>
            <a:pPr algn="just"/>
            <a:r>
              <a:rPr lang="pt-BR" sz="2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Ausência de proposta concreta e articulada para enfrentamento do tema.</a:t>
            </a:r>
          </a:p>
          <a:p>
            <a:pPr algn="just"/>
            <a:r>
              <a:rPr lang="pt-BR" sz="2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Retrocessos em políticas públicas de acesso a terra e gestão dos recursos naturais.</a:t>
            </a:r>
          </a:p>
          <a:p>
            <a:pPr algn="just"/>
            <a:r>
              <a:rPr lang="pt-BR" sz="2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Falta de conscientização de atores públicos e da sociedade.</a:t>
            </a:r>
          </a:p>
          <a:p>
            <a:pPr algn="just"/>
            <a:r>
              <a:rPr lang="pt-BR" sz="2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Ausência de mecanismos de fiscalização e controle.</a:t>
            </a:r>
          </a:p>
          <a:p>
            <a:pPr algn="just"/>
            <a:r>
              <a:rPr lang="pt-BR" sz="2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Conivência do Poder Judiciário em diversos casos.</a:t>
            </a:r>
          </a:p>
          <a:p>
            <a:pPr algn="just"/>
            <a:r>
              <a:rPr lang="pt-BR" sz="2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 ausência do debate em espaços oficiais de diálogo político nacional e internacional.</a:t>
            </a:r>
          </a:p>
          <a:p>
            <a:pPr algn="just"/>
            <a:endParaRPr lang="pt-BR" sz="2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/>
            <a:endParaRPr lang="pt-BR" dirty="0"/>
          </a:p>
          <a:p>
            <a:pPr algn="just"/>
            <a:endParaRPr lang="pt-BR" dirty="0"/>
          </a:p>
          <a:p>
            <a:pPr algn="just"/>
            <a:endParaRPr lang="pt-BR" dirty="0"/>
          </a:p>
          <a:p>
            <a:pPr algn="just"/>
            <a:endParaRPr lang="pt-BR" dirty="0"/>
          </a:p>
          <a:p>
            <a:pPr algn="just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928563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F92DD4-43CD-8D45-A2EB-16E4457CD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9143" y="101600"/>
            <a:ext cx="9835469" cy="1422400"/>
          </a:xfrm>
        </p:spPr>
        <p:txBody>
          <a:bodyPr/>
          <a:lstStyle/>
          <a:p>
            <a:pPr algn="ctr"/>
            <a:r>
              <a:rPr lang="pt-BR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Propostas: estratégias e ações de enfrentamento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78D8C8E-8EED-1648-83B9-4A0AB88141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9143" y="1524000"/>
            <a:ext cx="9835469" cy="5167086"/>
          </a:xfrm>
        </p:spPr>
        <p:txBody>
          <a:bodyPr>
            <a:normAutofit fontScale="92500" lnSpcReduction="10000"/>
          </a:bodyPr>
          <a:lstStyle/>
          <a:p>
            <a:pPr lvl="0" algn="just"/>
            <a:r>
              <a:rPr lang="pt-BR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Apresentar emendas e/ou atuar pela reprovação do PL 2.963/19, vinculando estratégias de fomento da reforma agrária, titulação de terras e outras políticas de acesso a terra e ao território pelas populações locais/tradicionais.</a:t>
            </a:r>
          </a:p>
          <a:p>
            <a:pPr marL="0" indent="0" algn="just">
              <a:buNone/>
            </a:pPr>
            <a:endParaRPr lang="pt-BR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lvl="0" algn="just"/>
            <a:r>
              <a:rPr lang="pt-BR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Articular parlamentares para discutir a revisão ou reprovação do PL 2.963/19 e das demais normas que visam facilitar a ocupação de terras por pessoas físicas e jurídicas estrangeiras ou nacionais controladas por capital estrangeiro.</a:t>
            </a:r>
          </a:p>
          <a:p>
            <a:pPr marL="0" indent="0" algn="just">
              <a:buNone/>
            </a:pPr>
            <a:endParaRPr lang="pt-BR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lvl="0" algn="just"/>
            <a:r>
              <a:rPr lang="pt-BR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Propor audiências públicas e atos com o poder público para fortalecer o diálogo no Congresso Nacional, buscando sensibilizar e pressionar os atores públicos a definir marcos normativos e mecanismos de enfrentamento dos impactos do capital estrangeiro nos territórios.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730148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2071A28-5427-AD44-B3C2-47F2A4E4C1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2686" y="522514"/>
            <a:ext cx="9791926" cy="5965372"/>
          </a:xfrm>
        </p:spPr>
        <p:txBody>
          <a:bodyPr>
            <a:normAutofit lnSpcReduction="10000"/>
          </a:bodyPr>
          <a:lstStyle/>
          <a:p>
            <a:pPr lvl="0" algn="just"/>
            <a:r>
              <a:rPr lang="pt-BR" sz="2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Elaborar uma proposta (agenda conjunta) do Campo Unitário e apresenta-la aos representantes do Estado.</a:t>
            </a:r>
          </a:p>
          <a:p>
            <a:pPr marL="0" indent="0" algn="just">
              <a:buNone/>
            </a:pPr>
            <a:r>
              <a:rPr lang="pt-BR" sz="2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 </a:t>
            </a:r>
          </a:p>
          <a:p>
            <a:pPr lvl="0" algn="just"/>
            <a:r>
              <a:rPr lang="pt-BR" sz="2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Reivindicar ações de fortalecimento e ampliação dos programas de georreferenciamento, titulação de terras e outras políticas de garantias e direitos das populações locais.</a:t>
            </a:r>
          </a:p>
          <a:p>
            <a:pPr marL="0" indent="0" algn="just">
              <a:buNone/>
            </a:pPr>
            <a:endParaRPr lang="pt-BR" sz="2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lvl="0" algn="just"/>
            <a:r>
              <a:rPr lang="pt-BR" sz="2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Associar o processo de </a:t>
            </a:r>
            <a:r>
              <a:rPr lang="pt-BR" sz="2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estrangeirização</a:t>
            </a:r>
            <a:r>
              <a:rPr lang="pt-BR" sz="2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de terras ao crescimento dos conflitos por terra, água e recursos naturais, considerando a sua relação direta com a reprodução da vida e da biodiversidade, como bens-comum ameaçados pelo mercado financeiro.</a:t>
            </a:r>
          </a:p>
          <a:p>
            <a:pPr marL="0" indent="0" algn="just">
              <a:buNone/>
            </a:pPr>
            <a:endParaRPr lang="pt-BR" sz="2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lvl="0" algn="just"/>
            <a:r>
              <a:rPr lang="pt-BR" sz="2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Criar uma campanha de enfrentamento à </a:t>
            </a:r>
            <a:r>
              <a:rPr lang="pt-BR" sz="2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estrangeirização</a:t>
            </a:r>
            <a:r>
              <a:rPr lang="pt-BR" sz="2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de terras, de forma articulada com os movimentos sociais do campo e das cidades, buscando alcance nacional e conscientização social sobre o tema.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393553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9C0B6F6-620F-5240-A815-6105085D9C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5600" y="493485"/>
            <a:ext cx="9879012" cy="5965371"/>
          </a:xfrm>
        </p:spPr>
        <p:txBody>
          <a:bodyPr>
            <a:normAutofit fontScale="92500"/>
          </a:bodyPr>
          <a:lstStyle/>
          <a:p>
            <a:pPr lvl="0" algn="just"/>
            <a:r>
              <a:rPr lang="pt-BR" sz="2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Propor Tribunal Internacional da Terra, como plataforma de debate para impulsar essa agenda em âmbito regional e internacional.</a:t>
            </a:r>
          </a:p>
          <a:p>
            <a:pPr marL="0" indent="0" algn="just">
              <a:buNone/>
            </a:pPr>
            <a:endParaRPr lang="pt-BR" sz="2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lvl="0" algn="just"/>
            <a:r>
              <a:rPr lang="pt-BR" sz="2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Revisar a legislação vigente sobre aquisição de terras por estrangeiros, considerando a inclusão de mecanismos de salvaguarda dos direitos das populações locais e da biodiversidade em processos de licenciamento, bem como a adoção de mecanismos eficazes de fiscalização, controle, sanção e restrição de aquisição ilegal de terras.  </a:t>
            </a:r>
          </a:p>
          <a:p>
            <a:pPr marL="0" indent="0" algn="just">
              <a:buNone/>
            </a:pPr>
            <a:endParaRPr lang="pt-BR" sz="2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lvl="0" algn="just"/>
            <a:r>
              <a:rPr lang="pt-BR" sz="2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Desenvolver estratégias de comunicação social e preparar material audiovisual que estimule a difusão de conhecimento e o diálogo com a sociedade em geral. </a:t>
            </a:r>
          </a:p>
          <a:p>
            <a:pPr marL="0" indent="0" algn="just">
              <a:buNone/>
            </a:pPr>
            <a:endParaRPr lang="pt-BR" sz="2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lvl="0" algn="just"/>
            <a:r>
              <a:rPr lang="pt-BR" sz="2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Promover o debate e apresentar propostas sobre esse tema em espaços de diálogo político internacional, como a REAF Mercosul, especialmente nas Comissões Temáticas de Terras e de Meio Ambiente.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995876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2B4EB49-D14C-194D-B268-F38A2FB509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0114" y="478971"/>
            <a:ext cx="9864498" cy="5965372"/>
          </a:xfrm>
        </p:spPr>
        <p:txBody>
          <a:bodyPr/>
          <a:lstStyle/>
          <a:p>
            <a:pPr lvl="0" algn="just"/>
            <a:r>
              <a:rPr lang="pt-BR" sz="2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Monitorar as ações dessas empresas (mineradoras, plantas de energia eólica e outras) nos territórios e seus impactos sobre as populações locais, buscando denunciar as violações cometidas e garantir o acesso a direitos pelas comunidades locais. </a:t>
            </a:r>
          </a:p>
          <a:p>
            <a:pPr marL="0" indent="0" algn="just">
              <a:buNone/>
            </a:pPr>
            <a:endParaRPr lang="pt-BR" sz="2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lvl="0" algn="just"/>
            <a:r>
              <a:rPr lang="pt-BR" sz="2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Definir estratégia de enfrentamento do poder judiciário nos casos em que este seja conivente com processos de facilitação da entrada de capital estrangeiro para a ocupação e compra de terras.   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184270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509E069-1259-BE4B-94BF-BCFBA4E7E6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190170"/>
            <a:ext cx="8915400" cy="472105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3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Muito Obrigado</a:t>
            </a:r>
          </a:p>
          <a:p>
            <a:pPr marL="0" indent="0" algn="ctr">
              <a:buNone/>
            </a:pPr>
            <a:r>
              <a:rPr lang="pt-BR" sz="3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Muchas</a:t>
            </a:r>
            <a:r>
              <a:rPr lang="pt-BR" sz="3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pt-BR" sz="3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gracias</a:t>
            </a:r>
            <a:endParaRPr lang="pt-BR" sz="3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0" indent="0" algn="ctr">
              <a:buNone/>
            </a:pPr>
            <a:r>
              <a:rPr lang="pt-BR" sz="3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Merci</a:t>
            </a:r>
            <a:r>
              <a:rPr lang="pt-BR" sz="3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pt-BR" sz="3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beaucoup</a:t>
            </a:r>
            <a:endParaRPr lang="pt-BR" sz="3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0" indent="0" algn="ctr">
              <a:buNone/>
            </a:pPr>
            <a:r>
              <a:rPr lang="pt-BR" sz="3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Thank</a:t>
            </a:r>
            <a:r>
              <a:rPr lang="pt-BR" sz="3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pt-BR" sz="3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you</a:t>
            </a:r>
            <a:r>
              <a:rPr lang="pt-BR" sz="3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pt-BR" sz="3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very</a:t>
            </a:r>
            <a:r>
              <a:rPr lang="pt-BR" sz="3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pt-BR" sz="3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much</a:t>
            </a:r>
            <a:endParaRPr lang="pt-BR" sz="3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38880825"/>
      </p:ext>
    </p:extLst>
  </p:cSld>
  <p:clrMapOvr>
    <a:masterClrMapping/>
  </p:clrMapOvr>
</p:sld>
</file>

<file path=ppt/theme/theme1.xml><?xml version="1.0" encoding="utf-8"?>
<a:theme xmlns:a="http://schemas.openxmlformats.org/drawingml/2006/main" name="Cacho">
  <a:themeElements>
    <a:clrScheme name="Cacho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Cacho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acho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{A8D5002F-B84B-CD4E-901C-10CEE63CC538}tf10001069</Template>
  <TotalTime>1159</TotalTime>
  <Words>747</Words>
  <Application>Microsoft Office PowerPoint</Application>
  <PresentationFormat>Grand écran</PresentationFormat>
  <Paragraphs>72</Paragraphs>
  <Slides>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4" baseType="lpstr">
      <vt:lpstr>Arial</vt:lpstr>
      <vt:lpstr>Century Gothic</vt:lpstr>
      <vt:lpstr>Courier New</vt:lpstr>
      <vt:lpstr>Wingdings 3</vt:lpstr>
      <vt:lpstr>Cacho</vt:lpstr>
      <vt:lpstr>Présentation PowerPoint</vt:lpstr>
      <vt:lpstr>Regulação Jurídica</vt:lpstr>
      <vt:lpstr>Casos apresentados</vt:lpstr>
      <vt:lpstr>Desafios presentes</vt:lpstr>
      <vt:lpstr>Propostas: estratégias e ações de enfrentamento 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Microsoft Office User</dc:creator>
  <cp:lastModifiedBy>Pierre- André Duffrène</cp:lastModifiedBy>
  <cp:revision>23</cp:revision>
  <dcterms:created xsi:type="dcterms:W3CDTF">2023-03-01T17:56:26Z</dcterms:created>
  <dcterms:modified xsi:type="dcterms:W3CDTF">2023-08-01T08:09:42Z</dcterms:modified>
</cp:coreProperties>
</file>